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8"/>
  </p:notesMasterIdLst>
  <p:sldIdLst>
    <p:sldId id="267" r:id="rId2"/>
    <p:sldId id="256" r:id="rId3"/>
    <p:sldId id="257" r:id="rId4"/>
    <p:sldId id="268" r:id="rId5"/>
    <p:sldId id="274" r:id="rId6"/>
    <p:sldId id="275" r:id="rId7"/>
    <p:sldId id="276" r:id="rId8"/>
    <p:sldId id="277" r:id="rId9"/>
    <p:sldId id="279" r:id="rId10"/>
    <p:sldId id="278" r:id="rId11"/>
    <p:sldId id="280" r:id="rId12"/>
    <p:sldId id="281" r:id="rId13"/>
    <p:sldId id="282" r:id="rId14"/>
    <p:sldId id="305" r:id="rId15"/>
    <p:sldId id="306" r:id="rId16"/>
    <p:sldId id="307" r:id="rId17"/>
    <p:sldId id="283" r:id="rId18"/>
    <p:sldId id="284" r:id="rId19"/>
    <p:sldId id="285" r:id="rId20"/>
    <p:sldId id="286" r:id="rId21"/>
    <p:sldId id="308" r:id="rId22"/>
    <p:sldId id="309" r:id="rId23"/>
    <p:sldId id="287" r:id="rId24"/>
    <p:sldId id="312" r:id="rId25"/>
    <p:sldId id="313" r:id="rId26"/>
    <p:sldId id="271" r:id="rId27"/>
    <p:sldId id="314" r:id="rId28"/>
    <p:sldId id="272" r:id="rId29"/>
    <p:sldId id="315" r:id="rId30"/>
    <p:sldId id="288" r:id="rId31"/>
    <p:sldId id="318" r:id="rId32"/>
    <p:sldId id="289" r:id="rId33"/>
    <p:sldId id="259" r:id="rId34"/>
    <p:sldId id="258" r:id="rId35"/>
    <p:sldId id="297" r:id="rId36"/>
    <p:sldId id="290" r:id="rId37"/>
    <p:sldId id="293" r:id="rId38"/>
    <p:sldId id="291" r:id="rId39"/>
    <p:sldId id="292" r:id="rId40"/>
    <p:sldId id="294" r:id="rId41"/>
    <p:sldId id="295" r:id="rId42"/>
    <p:sldId id="261" r:id="rId43"/>
    <p:sldId id="262" r:id="rId44"/>
    <p:sldId id="296" r:id="rId45"/>
    <p:sldId id="260" r:id="rId46"/>
    <p:sldId id="319" r:id="rId47"/>
    <p:sldId id="298" r:id="rId48"/>
    <p:sldId id="299" r:id="rId49"/>
    <p:sldId id="300" r:id="rId50"/>
    <p:sldId id="301" r:id="rId51"/>
    <p:sldId id="302" r:id="rId52"/>
    <p:sldId id="303" r:id="rId53"/>
    <p:sldId id="263" r:id="rId54"/>
    <p:sldId id="304" r:id="rId55"/>
    <p:sldId id="264" r:id="rId56"/>
    <p:sldId id="265" r:id="rId5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1793" autoAdjust="0"/>
  </p:normalViewPr>
  <p:slideViewPr>
    <p:cSldViewPr snapToGrid="0" snapToObjects="1">
      <p:cViewPr varScale="1">
        <p:scale>
          <a:sx n="50" d="100"/>
          <a:sy n="50" d="100"/>
        </p:scale>
        <p:origin x="1286" y="29"/>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7B0881-E4FC-447E-A911-B98C17480598}"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FEACDF11-E1A9-459B-9A82-796FE2DE66C3}">
      <dgm:prSet/>
      <dgm:spPr/>
      <dgm:t>
        <a:bodyPr/>
        <a:lstStyle/>
        <a:p>
          <a:r>
            <a:rPr lang="en-US"/>
            <a:t>What is a good life?</a:t>
          </a:r>
        </a:p>
      </dgm:t>
    </dgm:pt>
    <dgm:pt modelId="{469A85B6-666C-447E-97F2-6F6FC485AED7}" type="parTrans" cxnId="{D5D9DFC6-05B5-4189-8F25-A353310DCE64}">
      <dgm:prSet/>
      <dgm:spPr/>
      <dgm:t>
        <a:bodyPr/>
        <a:lstStyle/>
        <a:p>
          <a:endParaRPr lang="en-US"/>
        </a:p>
      </dgm:t>
    </dgm:pt>
    <dgm:pt modelId="{B0D68F7E-73D2-4158-A843-2A20A5C9A818}" type="sibTrans" cxnId="{D5D9DFC6-05B5-4189-8F25-A353310DCE64}">
      <dgm:prSet/>
      <dgm:spPr/>
      <dgm:t>
        <a:bodyPr/>
        <a:lstStyle/>
        <a:p>
          <a:endParaRPr lang="en-US"/>
        </a:p>
      </dgm:t>
    </dgm:pt>
    <dgm:pt modelId="{AC77D16B-A6A5-4567-B63C-CF48F73C9BD6}">
      <dgm:prSet/>
      <dgm:spPr/>
      <dgm:t>
        <a:bodyPr/>
        <a:lstStyle/>
        <a:p>
          <a:r>
            <a:rPr lang="en-US"/>
            <a:t>How should we live?</a:t>
          </a:r>
        </a:p>
      </dgm:t>
    </dgm:pt>
    <dgm:pt modelId="{684EB693-7CC1-47F7-82F4-8C7FEF72F4AD}" type="parTrans" cxnId="{4D6EE006-25FB-444F-A4C4-9E30007526A4}">
      <dgm:prSet/>
      <dgm:spPr/>
      <dgm:t>
        <a:bodyPr/>
        <a:lstStyle/>
        <a:p>
          <a:endParaRPr lang="en-US"/>
        </a:p>
      </dgm:t>
    </dgm:pt>
    <dgm:pt modelId="{ADC104B9-BF62-4F82-B3CF-559D05C9101A}" type="sibTrans" cxnId="{4D6EE006-25FB-444F-A4C4-9E30007526A4}">
      <dgm:prSet/>
      <dgm:spPr/>
      <dgm:t>
        <a:bodyPr/>
        <a:lstStyle/>
        <a:p>
          <a:endParaRPr lang="en-US"/>
        </a:p>
      </dgm:t>
    </dgm:pt>
    <dgm:pt modelId="{FC76272B-AEFC-4C73-B08C-811247C5BC67}">
      <dgm:prSet/>
      <dgm:spPr/>
      <dgm:t>
        <a:bodyPr/>
        <a:lstStyle/>
        <a:p>
          <a:r>
            <a:rPr lang="en-US"/>
            <a:t>What is the nature of the world?</a:t>
          </a:r>
        </a:p>
      </dgm:t>
    </dgm:pt>
    <dgm:pt modelId="{BCC4F886-82B1-485D-BFDF-4EB4905C188E}" type="parTrans" cxnId="{227A140C-1EED-4825-B52B-395560F0801A}">
      <dgm:prSet/>
      <dgm:spPr/>
      <dgm:t>
        <a:bodyPr/>
        <a:lstStyle/>
        <a:p>
          <a:endParaRPr lang="en-US"/>
        </a:p>
      </dgm:t>
    </dgm:pt>
    <dgm:pt modelId="{4772B524-13F9-4751-82F2-B79108F7B095}" type="sibTrans" cxnId="{227A140C-1EED-4825-B52B-395560F0801A}">
      <dgm:prSet/>
      <dgm:spPr/>
      <dgm:t>
        <a:bodyPr/>
        <a:lstStyle/>
        <a:p>
          <a:endParaRPr lang="en-US"/>
        </a:p>
      </dgm:t>
    </dgm:pt>
    <dgm:pt modelId="{D437AB40-FCFA-43BB-B296-56C3BFFE8208}">
      <dgm:prSet/>
      <dgm:spPr/>
      <dgm:t>
        <a:bodyPr/>
        <a:lstStyle/>
        <a:p>
          <a:r>
            <a:rPr lang="en-US"/>
            <a:t>How do we know truth?</a:t>
          </a:r>
        </a:p>
      </dgm:t>
    </dgm:pt>
    <dgm:pt modelId="{91296968-29AE-491D-9610-7D4E74E0A7B9}" type="parTrans" cxnId="{EEB85610-8B92-4D3A-8CE0-1279D52C1D60}">
      <dgm:prSet/>
      <dgm:spPr/>
      <dgm:t>
        <a:bodyPr/>
        <a:lstStyle/>
        <a:p>
          <a:endParaRPr lang="en-US"/>
        </a:p>
      </dgm:t>
    </dgm:pt>
    <dgm:pt modelId="{AD63AA31-352B-4043-86C5-610384DD3F9A}" type="sibTrans" cxnId="{EEB85610-8B92-4D3A-8CE0-1279D52C1D60}">
      <dgm:prSet/>
      <dgm:spPr/>
      <dgm:t>
        <a:bodyPr/>
        <a:lstStyle/>
        <a:p>
          <a:endParaRPr lang="en-US"/>
        </a:p>
      </dgm:t>
    </dgm:pt>
    <dgm:pt modelId="{6028ACA6-2A58-4100-BF7F-BC5588F8FEC6}">
      <dgm:prSet/>
      <dgm:spPr/>
      <dgm:t>
        <a:bodyPr/>
        <a:lstStyle/>
        <a:p>
          <a:r>
            <a:rPr lang="en-US"/>
            <a:t>These questions were central to both traditions.</a:t>
          </a:r>
        </a:p>
      </dgm:t>
    </dgm:pt>
    <dgm:pt modelId="{52160F18-5DB5-444C-9C75-75AB3A6F5353}" type="parTrans" cxnId="{0182F8B4-B64E-4F3A-84B3-821FE16AB575}">
      <dgm:prSet/>
      <dgm:spPr/>
      <dgm:t>
        <a:bodyPr/>
        <a:lstStyle/>
        <a:p>
          <a:endParaRPr lang="en-US"/>
        </a:p>
      </dgm:t>
    </dgm:pt>
    <dgm:pt modelId="{F51489F2-5C35-4C61-87A9-AF76F5B09B0D}" type="sibTrans" cxnId="{0182F8B4-B64E-4F3A-84B3-821FE16AB575}">
      <dgm:prSet/>
      <dgm:spPr/>
      <dgm:t>
        <a:bodyPr/>
        <a:lstStyle/>
        <a:p>
          <a:endParaRPr lang="en-US"/>
        </a:p>
      </dgm:t>
    </dgm:pt>
    <dgm:pt modelId="{1642C365-3DCB-4014-AE34-F645E992C9BB}" type="pres">
      <dgm:prSet presAssocID="{DB7B0881-E4FC-447E-A911-B98C17480598}" presName="vert0" presStyleCnt="0">
        <dgm:presLayoutVars>
          <dgm:dir/>
          <dgm:animOne val="branch"/>
          <dgm:animLvl val="lvl"/>
        </dgm:presLayoutVars>
      </dgm:prSet>
      <dgm:spPr/>
    </dgm:pt>
    <dgm:pt modelId="{3E1FEFE0-81CA-4A55-9E39-C093BC3C1390}" type="pres">
      <dgm:prSet presAssocID="{FEACDF11-E1A9-459B-9A82-796FE2DE66C3}" presName="thickLine" presStyleLbl="alignNode1" presStyleIdx="0" presStyleCnt="5"/>
      <dgm:spPr/>
    </dgm:pt>
    <dgm:pt modelId="{6BB84A52-BEF2-46C9-9D01-0BFFBB172B64}" type="pres">
      <dgm:prSet presAssocID="{FEACDF11-E1A9-459B-9A82-796FE2DE66C3}" presName="horz1" presStyleCnt="0"/>
      <dgm:spPr/>
    </dgm:pt>
    <dgm:pt modelId="{26A49286-2C6D-4B55-B6B3-0B487CB36EA1}" type="pres">
      <dgm:prSet presAssocID="{FEACDF11-E1A9-459B-9A82-796FE2DE66C3}" presName="tx1" presStyleLbl="revTx" presStyleIdx="0" presStyleCnt="5"/>
      <dgm:spPr/>
    </dgm:pt>
    <dgm:pt modelId="{F1C817FB-4716-4A71-81E3-72F7A3EC8A52}" type="pres">
      <dgm:prSet presAssocID="{FEACDF11-E1A9-459B-9A82-796FE2DE66C3}" presName="vert1" presStyleCnt="0"/>
      <dgm:spPr/>
    </dgm:pt>
    <dgm:pt modelId="{7C78B89D-7E16-460B-8FDE-CA0E8A7FD36E}" type="pres">
      <dgm:prSet presAssocID="{AC77D16B-A6A5-4567-B63C-CF48F73C9BD6}" presName="thickLine" presStyleLbl="alignNode1" presStyleIdx="1" presStyleCnt="5"/>
      <dgm:spPr/>
    </dgm:pt>
    <dgm:pt modelId="{FDF3B2BD-44A0-458E-BC1F-626B63A82E03}" type="pres">
      <dgm:prSet presAssocID="{AC77D16B-A6A5-4567-B63C-CF48F73C9BD6}" presName="horz1" presStyleCnt="0"/>
      <dgm:spPr/>
    </dgm:pt>
    <dgm:pt modelId="{29ED72D8-9AC4-4E50-B1A8-F6B46C5DDB30}" type="pres">
      <dgm:prSet presAssocID="{AC77D16B-A6A5-4567-B63C-CF48F73C9BD6}" presName="tx1" presStyleLbl="revTx" presStyleIdx="1" presStyleCnt="5"/>
      <dgm:spPr/>
    </dgm:pt>
    <dgm:pt modelId="{E8FF4FEE-2B1F-4787-9687-6412F88EBC3E}" type="pres">
      <dgm:prSet presAssocID="{AC77D16B-A6A5-4567-B63C-CF48F73C9BD6}" presName="vert1" presStyleCnt="0"/>
      <dgm:spPr/>
    </dgm:pt>
    <dgm:pt modelId="{0216BAE8-3E1C-4B58-8019-B64410E28391}" type="pres">
      <dgm:prSet presAssocID="{FC76272B-AEFC-4C73-B08C-811247C5BC67}" presName="thickLine" presStyleLbl="alignNode1" presStyleIdx="2" presStyleCnt="5"/>
      <dgm:spPr/>
    </dgm:pt>
    <dgm:pt modelId="{05174061-D3B1-4A5D-AFD0-6C2F1507E491}" type="pres">
      <dgm:prSet presAssocID="{FC76272B-AEFC-4C73-B08C-811247C5BC67}" presName="horz1" presStyleCnt="0"/>
      <dgm:spPr/>
    </dgm:pt>
    <dgm:pt modelId="{93A71D56-6129-47C3-B8DF-68654BF2F0A5}" type="pres">
      <dgm:prSet presAssocID="{FC76272B-AEFC-4C73-B08C-811247C5BC67}" presName="tx1" presStyleLbl="revTx" presStyleIdx="2" presStyleCnt="5"/>
      <dgm:spPr/>
    </dgm:pt>
    <dgm:pt modelId="{8E824FF1-255F-4F2B-8AA2-3BFA3C45C806}" type="pres">
      <dgm:prSet presAssocID="{FC76272B-AEFC-4C73-B08C-811247C5BC67}" presName="vert1" presStyleCnt="0"/>
      <dgm:spPr/>
    </dgm:pt>
    <dgm:pt modelId="{991982C0-CC59-48A4-A7EE-75A9995E28D1}" type="pres">
      <dgm:prSet presAssocID="{D437AB40-FCFA-43BB-B296-56C3BFFE8208}" presName="thickLine" presStyleLbl="alignNode1" presStyleIdx="3" presStyleCnt="5"/>
      <dgm:spPr/>
    </dgm:pt>
    <dgm:pt modelId="{49BFBDB3-E062-4C30-B7CF-5D1750313034}" type="pres">
      <dgm:prSet presAssocID="{D437AB40-FCFA-43BB-B296-56C3BFFE8208}" presName="horz1" presStyleCnt="0"/>
      <dgm:spPr/>
    </dgm:pt>
    <dgm:pt modelId="{8B41463B-5CB3-4618-B164-218E684E1473}" type="pres">
      <dgm:prSet presAssocID="{D437AB40-FCFA-43BB-B296-56C3BFFE8208}" presName="tx1" presStyleLbl="revTx" presStyleIdx="3" presStyleCnt="5"/>
      <dgm:spPr/>
    </dgm:pt>
    <dgm:pt modelId="{6A1E1017-1D28-49A7-937F-E0D2F190916F}" type="pres">
      <dgm:prSet presAssocID="{D437AB40-FCFA-43BB-B296-56C3BFFE8208}" presName="vert1" presStyleCnt="0"/>
      <dgm:spPr/>
    </dgm:pt>
    <dgm:pt modelId="{BF3B7C1B-B862-444A-A41F-43045FBF4A37}" type="pres">
      <dgm:prSet presAssocID="{6028ACA6-2A58-4100-BF7F-BC5588F8FEC6}" presName="thickLine" presStyleLbl="alignNode1" presStyleIdx="4" presStyleCnt="5"/>
      <dgm:spPr/>
    </dgm:pt>
    <dgm:pt modelId="{692AA545-A4AC-427B-9B90-E10A65E52C13}" type="pres">
      <dgm:prSet presAssocID="{6028ACA6-2A58-4100-BF7F-BC5588F8FEC6}" presName="horz1" presStyleCnt="0"/>
      <dgm:spPr/>
    </dgm:pt>
    <dgm:pt modelId="{61963430-8E57-4264-8C83-C76833A76920}" type="pres">
      <dgm:prSet presAssocID="{6028ACA6-2A58-4100-BF7F-BC5588F8FEC6}" presName="tx1" presStyleLbl="revTx" presStyleIdx="4" presStyleCnt="5"/>
      <dgm:spPr/>
    </dgm:pt>
    <dgm:pt modelId="{3A4F7706-35A0-4EBA-B3E2-F12CAEE26298}" type="pres">
      <dgm:prSet presAssocID="{6028ACA6-2A58-4100-BF7F-BC5588F8FEC6}" presName="vert1" presStyleCnt="0"/>
      <dgm:spPr/>
    </dgm:pt>
  </dgm:ptLst>
  <dgm:cxnLst>
    <dgm:cxn modelId="{9DFEC002-F68E-431C-862B-304D0B959C79}" type="presOf" srcId="{D437AB40-FCFA-43BB-B296-56C3BFFE8208}" destId="{8B41463B-5CB3-4618-B164-218E684E1473}" srcOrd="0" destOrd="0" presId="urn:microsoft.com/office/officeart/2008/layout/LinedList"/>
    <dgm:cxn modelId="{4D6EE006-25FB-444F-A4C4-9E30007526A4}" srcId="{DB7B0881-E4FC-447E-A911-B98C17480598}" destId="{AC77D16B-A6A5-4567-B63C-CF48F73C9BD6}" srcOrd="1" destOrd="0" parTransId="{684EB693-7CC1-47F7-82F4-8C7FEF72F4AD}" sibTransId="{ADC104B9-BF62-4F82-B3CF-559D05C9101A}"/>
    <dgm:cxn modelId="{227A140C-1EED-4825-B52B-395560F0801A}" srcId="{DB7B0881-E4FC-447E-A911-B98C17480598}" destId="{FC76272B-AEFC-4C73-B08C-811247C5BC67}" srcOrd="2" destOrd="0" parTransId="{BCC4F886-82B1-485D-BFDF-4EB4905C188E}" sibTransId="{4772B524-13F9-4751-82F2-B79108F7B095}"/>
    <dgm:cxn modelId="{EEB85610-8B92-4D3A-8CE0-1279D52C1D60}" srcId="{DB7B0881-E4FC-447E-A911-B98C17480598}" destId="{D437AB40-FCFA-43BB-B296-56C3BFFE8208}" srcOrd="3" destOrd="0" parTransId="{91296968-29AE-491D-9610-7D4E74E0A7B9}" sibTransId="{AD63AA31-352B-4043-86C5-610384DD3F9A}"/>
    <dgm:cxn modelId="{7E8A0778-269D-4167-B5FF-8D83582FB4CE}" type="presOf" srcId="{6028ACA6-2A58-4100-BF7F-BC5588F8FEC6}" destId="{61963430-8E57-4264-8C83-C76833A76920}" srcOrd="0" destOrd="0" presId="urn:microsoft.com/office/officeart/2008/layout/LinedList"/>
    <dgm:cxn modelId="{0B86678B-B6C6-485B-ACA8-6C3788070E75}" type="presOf" srcId="{FC76272B-AEFC-4C73-B08C-811247C5BC67}" destId="{93A71D56-6129-47C3-B8DF-68654BF2F0A5}" srcOrd="0" destOrd="0" presId="urn:microsoft.com/office/officeart/2008/layout/LinedList"/>
    <dgm:cxn modelId="{164DE09E-8548-4E6A-AE0F-DB8E0B4E6FE6}" type="presOf" srcId="{FEACDF11-E1A9-459B-9A82-796FE2DE66C3}" destId="{26A49286-2C6D-4B55-B6B3-0B487CB36EA1}" srcOrd="0" destOrd="0" presId="urn:microsoft.com/office/officeart/2008/layout/LinedList"/>
    <dgm:cxn modelId="{594092A6-16E4-4F5E-B865-C85A9B4664B9}" type="presOf" srcId="{AC77D16B-A6A5-4567-B63C-CF48F73C9BD6}" destId="{29ED72D8-9AC4-4E50-B1A8-F6B46C5DDB30}" srcOrd="0" destOrd="0" presId="urn:microsoft.com/office/officeart/2008/layout/LinedList"/>
    <dgm:cxn modelId="{0182F8B4-B64E-4F3A-84B3-821FE16AB575}" srcId="{DB7B0881-E4FC-447E-A911-B98C17480598}" destId="{6028ACA6-2A58-4100-BF7F-BC5588F8FEC6}" srcOrd="4" destOrd="0" parTransId="{52160F18-5DB5-444C-9C75-75AB3A6F5353}" sibTransId="{F51489F2-5C35-4C61-87A9-AF76F5B09B0D}"/>
    <dgm:cxn modelId="{D5D9DFC6-05B5-4189-8F25-A353310DCE64}" srcId="{DB7B0881-E4FC-447E-A911-B98C17480598}" destId="{FEACDF11-E1A9-459B-9A82-796FE2DE66C3}" srcOrd="0" destOrd="0" parTransId="{469A85B6-666C-447E-97F2-6F6FC485AED7}" sibTransId="{B0D68F7E-73D2-4158-A843-2A20A5C9A818}"/>
    <dgm:cxn modelId="{829E37DB-05C9-4A8F-8909-7A6B35AF3E0B}" type="presOf" srcId="{DB7B0881-E4FC-447E-A911-B98C17480598}" destId="{1642C365-3DCB-4014-AE34-F645E992C9BB}" srcOrd="0" destOrd="0" presId="urn:microsoft.com/office/officeart/2008/layout/LinedList"/>
    <dgm:cxn modelId="{888821E5-7886-4849-9CA3-4BD9C1B3227C}" type="presParOf" srcId="{1642C365-3DCB-4014-AE34-F645E992C9BB}" destId="{3E1FEFE0-81CA-4A55-9E39-C093BC3C1390}" srcOrd="0" destOrd="0" presId="urn:microsoft.com/office/officeart/2008/layout/LinedList"/>
    <dgm:cxn modelId="{8385DC6D-A4D0-44AF-890D-567051D79387}" type="presParOf" srcId="{1642C365-3DCB-4014-AE34-F645E992C9BB}" destId="{6BB84A52-BEF2-46C9-9D01-0BFFBB172B64}" srcOrd="1" destOrd="0" presId="urn:microsoft.com/office/officeart/2008/layout/LinedList"/>
    <dgm:cxn modelId="{AB8BBD8F-86FC-4DD2-B9FF-EEF1D12D7222}" type="presParOf" srcId="{6BB84A52-BEF2-46C9-9D01-0BFFBB172B64}" destId="{26A49286-2C6D-4B55-B6B3-0B487CB36EA1}" srcOrd="0" destOrd="0" presId="urn:microsoft.com/office/officeart/2008/layout/LinedList"/>
    <dgm:cxn modelId="{5642CB30-64D1-4B38-B28E-117E8DE1863E}" type="presParOf" srcId="{6BB84A52-BEF2-46C9-9D01-0BFFBB172B64}" destId="{F1C817FB-4716-4A71-81E3-72F7A3EC8A52}" srcOrd="1" destOrd="0" presId="urn:microsoft.com/office/officeart/2008/layout/LinedList"/>
    <dgm:cxn modelId="{B86472BB-E4D4-435E-94E3-F9C7150323AE}" type="presParOf" srcId="{1642C365-3DCB-4014-AE34-F645E992C9BB}" destId="{7C78B89D-7E16-460B-8FDE-CA0E8A7FD36E}" srcOrd="2" destOrd="0" presId="urn:microsoft.com/office/officeart/2008/layout/LinedList"/>
    <dgm:cxn modelId="{5867A3F8-BE33-4E70-92F8-15FC3AE3BED5}" type="presParOf" srcId="{1642C365-3DCB-4014-AE34-F645E992C9BB}" destId="{FDF3B2BD-44A0-458E-BC1F-626B63A82E03}" srcOrd="3" destOrd="0" presId="urn:microsoft.com/office/officeart/2008/layout/LinedList"/>
    <dgm:cxn modelId="{531740B7-9CCB-4094-BDCB-0A60020A69E7}" type="presParOf" srcId="{FDF3B2BD-44A0-458E-BC1F-626B63A82E03}" destId="{29ED72D8-9AC4-4E50-B1A8-F6B46C5DDB30}" srcOrd="0" destOrd="0" presId="urn:microsoft.com/office/officeart/2008/layout/LinedList"/>
    <dgm:cxn modelId="{59BFD193-BBA7-4744-BF62-892BC40300D7}" type="presParOf" srcId="{FDF3B2BD-44A0-458E-BC1F-626B63A82E03}" destId="{E8FF4FEE-2B1F-4787-9687-6412F88EBC3E}" srcOrd="1" destOrd="0" presId="urn:microsoft.com/office/officeart/2008/layout/LinedList"/>
    <dgm:cxn modelId="{CC054A04-8B93-4DB8-83BD-47C01AC8BD3A}" type="presParOf" srcId="{1642C365-3DCB-4014-AE34-F645E992C9BB}" destId="{0216BAE8-3E1C-4B58-8019-B64410E28391}" srcOrd="4" destOrd="0" presId="urn:microsoft.com/office/officeart/2008/layout/LinedList"/>
    <dgm:cxn modelId="{90347730-8A12-44C1-909B-34F19C8C7C60}" type="presParOf" srcId="{1642C365-3DCB-4014-AE34-F645E992C9BB}" destId="{05174061-D3B1-4A5D-AFD0-6C2F1507E491}" srcOrd="5" destOrd="0" presId="urn:microsoft.com/office/officeart/2008/layout/LinedList"/>
    <dgm:cxn modelId="{C876CECB-167A-4DF7-B710-B359F7603FC0}" type="presParOf" srcId="{05174061-D3B1-4A5D-AFD0-6C2F1507E491}" destId="{93A71D56-6129-47C3-B8DF-68654BF2F0A5}" srcOrd="0" destOrd="0" presId="urn:microsoft.com/office/officeart/2008/layout/LinedList"/>
    <dgm:cxn modelId="{6598AC6C-494E-4CA5-9F24-5BEBFDB92FF2}" type="presParOf" srcId="{05174061-D3B1-4A5D-AFD0-6C2F1507E491}" destId="{8E824FF1-255F-4F2B-8AA2-3BFA3C45C806}" srcOrd="1" destOrd="0" presId="urn:microsoft.com/office/officeart/2008/layout/LinedList"/>
    <dgm:cxn modelId="{DCB02999-3B03-4580-AD8D-2C380572CDFD}" type="presParOf" srcId="{1642C365-3DCB-4014-AE34-F645E992C9BB}" destId="{991982C0-CC59-48A4-A7EE-75A9995E28D1}" srcOrd="6" destOrd="0" presId="urn:microsoft.com/office/officeart/2008/layout/LinedList"/>
    <dgm:cxn modelId="{7A1B80E7-8D39-45ED-8773-4F9EC11B2F55}" type="presParOf" srcId="{1642C365-3DCB-4014-AE34-F645E992C9BB}" destId="{49BFBDB3-E062-4C30-B7CF-5D1750313034}" srcOrd="7" destOrd="0" presId="urn:microsoft.com/office/officeart/2008/layout/LinedList"/>
    <dgm:cxn modelId="{33AA198C-8696-4860-A675-9C8C820E986E}" type="presParOf" srcId="{49BFBDB3-E062-4C30-B7CF-5D1750313034}" destId="{8B41463B-5CB3-4618-B164-218E684E1473}" srcOrd="0" destOrd="0" presId="urn:microsoft.com/office/officeart/2008/layout/LinedList"/>
    <dgm:cxn modelId="{386F9D3D-AF96-4F09-ACD5-A7BFCF02513D}" type="presParOf" srcId="{49BFBDB3-E062-4C30-B7CF-5D1750313034}" destId="{6A1E1017-1D28-49A7-937F-E0D2F190916F}" srcOrd="1" destOrd="0" presId="urn:microsoft.com/office/officeart/2008/layout/LinedList"/>
    <dgm:cxn modelId="{95E15DE4-C746-48CA-A6A3-9FECD2DA04F0}" type="presParOf" srcId="{1642C365-3DCB-4014-AE34-F645E992C9BB}" destId="{BF3B7C1B-B862-444A-A41F-43045FBF4A37}" srcOrd="8" destOrd="0" presId="urn:microsoft.com/office/officeart/2008/layout/LinedList"/>
    <dgm:cxn modelId="{9AEA9E51-3D31-4572-8473-190C84EB1985}" type="presParOf" srcId="{1642C365-3DCB-4014-AE34-F645E992C9BB}" destId="{692AA545-A4AC-427B-9B90-E10A65E52C13}" srcOrd="9" destOrd="0" presId="urn:microsoft.com/office/officeart/2008/layout/LinedList"/>
    <dgm:cxn modelId="{FD2D8FDD-8BC9-4578-8BFC-986BB9D67CB3}" type="presParOf" srcId="{692AA545-A4AC-427B-9B90-E10A65E52C13}" destId="{61963430-8E57-4264-8C83-C76833A76920}" srcOrd="0" destOrd="0" presId="urn:microsoft.com/office/officeart/2008/layout/LinedList"/>
    <dgm:cxn modelId="{BEA01430-DD2E-413B-9680-4397A607407F}" type="presParOf" srcId="{692AA545-A4AC-427B-9B90-E10A65E52C13}" destId="{3A4F7706-35A0-4EBA-B3E2-F12CAEE26298}"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1FEFE0-81CA-4A55-9E39-C093BC3C1390}">
      <dsp:nvSpPr>
        <dsp:cNvPr id="0" name=""/>
        <dsp:cNvSpPr/>
      </dsp:nvSpPr>
      <dsp:spPr>
        <a:xfrm>
          <a:off x="0" y="675"/>
          <a:ext cx="5175384" cy="0"/>
        </a:xfrm>
        <a:prstGeom prst="line">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A49286-2C6D-4B55-B6B3-0B487CB36EA1}">
      <dsp:nvSpPr>
        <dsp:cNvPr id="0" name=""/>
        <dsp:cNvSpPr/>
      </dsp:nvSpPr>
      <dsp:spPr>
        <a:xfrm>
          <a:off x="0" y="675"/>
          <a:ext cx="5175384"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What is a good life?</a:t>
          </a:r>
        </a:p>
      </dsp:txBody>
      <dsp:txXfrm>
        <a:off x="0" y="675"/>
        <a:ext cx="5175384" cy="1106957"/>
      </dsp:txXfrm>
    </dsp:sp>
    <dsp:sp modelId="{7C78B89D-7E16-460B-8FDE-CA0E8A7FD36E}">
      <dsp:nvSpPr>
        <dsp:cNvPr id="0" name=""/>
        <dsp:cNvSpPr/>
      </dsp:nvSpPr>
      <dsp:spPr>
        <a:xfrm>
          <a:off x="0" y="1107633"/>
          <a:ext cx="5175384" cy="0"/>
        </a:xfrm>
        <a:prstGeom prst="line">
          <a:avLst/>
        </a:prstGeom>
        <a:solidFill>
          <a:schemeClr val="accent2">
            <a:hueOff val="1170380"/>
            <a:satOff val="-1460"/>
            <a:lumOff val="343"/>
            <a:alphaOff val="0"/>
          </a:schemeClr>
        </a:solidFill>
        <a:ln w="25400" cap="flat" cmpd="sng" algn="ctr">
          <a:solidFill>
            <a:schemeClr val="accent2">
              <a:hueOff val="1170380"/>
              <a:satOff val="-1460"/>
              <a:lumOff val="34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9ED72D8-9AC4-4E50-B1A8-F6B46C5DDB30}">
      <dsp:nvSpPr>
        <dsp:cNvPr id="0" name=""/>
        <dsp:cNvSpPr/>
      </dsp:nvSpPr>
      <dsp:spPr>
        <a:xfrm>
          <a:off x="0" y="1107633"/>
          <a:ext cx="5175384"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How should we live?</a:t>
          </a:r>
        </a:p>
      </dsp:txBody>
      <dsp:txXfrm>
        <a:off x="0" y="1107633"/>
        <a:ext cx="5175384" cy="1106957"/>
      </dsp:txXfrm>
    </dsp:sp>
    <dsp:sp modelId="{0216BAE8-3E1C-4B58-8019-B64410E28391}">
      <dsp:nvSpPr>
        <dsp:cNvPr id="0" name=""/>
        <dsp:cNvSpPr/>
      </dsp:nvSpPr>
      <dsp:spPr>
        <a:xfrm>
          <a:off x="0" y="2214591"/>
          <a:ext cx="5175384" cy="0"/>
        </a:xfrm>
        <a:prstGeom prst="line">
          <a:avLst/>
        </a:prstGeom>
        <a:solidFill>
          <a:schemeClr val="accent2">
            <a:hueOff val="2340759"/>
            <a:satOff val="-2919"/>
            <a:lumOff val="686"/>
            <a:alphaOff val="0"/>
          </a:schemeClr>
        </a:solidFill>
        <a:ln w="25400" cap="flat" cmpd="sng" algn="ctr">
          <a:solidFill>
            <a:schemeClr val="accent2">
              <a:hueOff val="2340759"/>
              <a:satOff val="-2919"/>
              <a:lumOff val="68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3A71D56-6129-47C3-B8DF-68654BF2F0A5}">
      <dsp:nvSpPr>
        <dsp:cNvPr id="0" name=""/>
        <dsp:cNvSpPr/>
      </dsp:nvSpPr>
      <dsp:spPr>
        <a:xfrm>
          <a:off x="0" y="2214591"/>
          <a:ext cx="5175384"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What is the nature of the world?</a:t>
          </a:r>
        </a:p>
      </dsp:txBody>
      <dsp:txXfrm>
        <a:off x="0" y="2214591"/>
        <a:ext cx="5175384" cy="1106957"/>
      </dsp:txXfrm>
    </dsp:sp>
    <dsp:sp modelId="{991982C0-CC59-48A4-A7EE-75A9995E28D1}">
      <dsp:nvSpPr>
        <dsp:cNvPr id="0" name=""/>
        <dsp:cNvSpPr/>
      </dsp:nvSpPr>
      <dsp:spPr>
        <a:xfrm>
          <a:off x="0" y="3321549"/>
          <a:ext cx="5175384" cy="0"/>
        </a:xfrm>
        <a:prstGeom prst="line">
          <a:avLst/>
        </a:prstGeom>
        <a:solidFill>
          <a:schemeClr val="accent2">
            <a:hueOff val="3511139"/>
            <a:satOff val="-4379"/>
            <a:lumOff val="1030"/>
            <a:alphaOff val="0"/>
          </a:schemeClr>
        </a:solidFill>
        <a:ln w="25400" cap="flat" cmpd="sng" algn="ctr">
          <a:solidFill>
            <a:schemeClr val="accent2">
              <a:hueOff val="3511139"/>
              <a:satOff val="-4379"/>
              <a:lumOff val="103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B41463B-5CB3-4618-B164-218E684E1473}">
      <dsp:nvSpPr>
        <dsp:cNvPr id="0" name=""/>
        <dsp:cNvSpPr/>
      </dsp:nvSpPr>
      <dsp:spPr>
        <a:xfrm>
          <a:off x="0" y="3321549"/>
          <a:ext cx="5175384"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How do we know truth?</a:t>
          </a:r>
        </a:p>
      </dsp:txBody>
      <dsp:txXfrm>
        <a:off x="0" y="3321549"/>
        <a:ext cx="5175384" cy="1106957"/>
      </dsp:txXfrm>
    </dsp:sp>
    <dsp:sp modelId="{BF3B7C1B-B862-444A-A41F-43045FBF4A37}">
      <dsp:nvSpPr>
        <dsp:cNvPr id="0" name=""/>
        <dsp:cNvSpPr/>
      </dsp:nvSpPr>
      <dsp:spPr>
        <a:xfrm>
          <a:off x="0" y="4428507"/>
          <a:ext cx="5175384" cy="0"/>
        </a:xfrm>
        <a:prstGeom prst="line">
          <a:avLst/>
        </a:prstGeom>
        <a:solidFill>
          <a:schemeClr val="accent2">
            <a:hueOff val="4681519"/>
            <a:satOff val="-5839"/>
            <a:lumOff val="1373"/>
            <a:alphaOff val="0"/>
          </a:schemeClr>
        </a:solidFill>
        <a:ln w="25400" cap="flat" cmpd="sng" algn="ctr">
          <a:solidFill>
            <a:schemeClr val="accent2">
              <a:hueOff val="4681519"/>
              <a:satOff val="-5839"/>
              <a:lumOff val="137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1963430-8E57-4264-8C83-C76833A76920}">
      <dsp:nvSpPr>
        <dsp:cNvPr id="0" name=""/>
        <dsp:cNvSpPr/>
      </dsp:nvSpPr>
      <dsp:spPr>
        <a:xfrm>
          <a:off x="0" y="4428507"/>
          <a:ext cx="5175384" cy="11069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These questions were central to both traditions.</a:t>
          </a:r>
        </a:p>
      </dsp:txBody>
      <dsp:txXfrm>
        <a:off x="0" y="4428507"/>
        <a:ext cx="5175384" cy="110695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14.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CD50CD-8686-4B06-A45D-BEFB03CADADB}" type="datetimeFigureOut">
              <a:rPr lang="el-GR" smtClean="0"/>
              <a:t>1/7/2025</a:t>
            </a:fld>
            <a:endParaRPr lang="el-GR"/>
          </a:p>
        </p:txBody>
      </p:sp>
      <p:sp>
        <p:nvSpPr>
          <p:cNvPr id="4" name="Θέση εικόνας διαφάνειας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l-GR"/>
          </a:p>
        </p:txBody>
      </p:sp>
      <p:sp>
        <p:nvSpPr>
          <p:cNvPr id="5" name="Θέση σημειώσεων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2E7F05-152E-474A-A57B-150B179942F0}" type="slidenum">
              <a:rPr lang="el-GR" smtClean="0"/>
              <a:t>‹#›</a:t>
            </a:fld>
            <a:endParaRPr lang="el-GR"/>
          </a:p>
        </p:txBody>
      </p:sp>
    </p:spTree>
    <p:extLst>
      <p:ext uri="{BB962C8B-B14F-4D97-AF65-F5344CB8AC3E}">
        <p14:creationId xmlns:p14="http://schemas.microsoft.com/office/powerpoint/2010/main" val="18045218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dirty="0"/>
          </a:p>
        </p:txBody>
      </p:sp>
      <p:sp>
        <p:nvSpPr>
          <p:cNvPr id="4" name="Θέση αριθμού διαφάνειας 3"/>
          <p:cNvSpPr>
            <a:spLocks noGrp="1"/>
          </p:cNvSpPr>
          <p:nvPr>
            <p:ph type="sldNum" sz="quarter" idx="5"/>
          </p:nvPr>
        </p:nvSpPr>
        <p:spPr/>
        <p:txBody>
          <a:bodyPr/>
          <a:lstStyle/>
          <a:p>
            <a:fld id="{9F2E7F05-152E-474A-A57B-150B179942F0}" type="slidenum">
              <a:rPr lang="el-GR" smtClean="0"/>
              <a:t>1</a:t>
            </a:fld>
            <a:endParaRPr lang="el-GR"/>
          </a:p>
        </p:txBody>
      </p:sp>
    </p:spTree>
    <p:extLst>
      <p:ext uri="{BB962C8B-B14F-4D97-AF65-F5344CB8AC3E}">
        <p14:creationId xmlns:p14="http://schemas.microsoft.com/office/powerpoint/2010/main" val="4154104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"Welcome everyone! </a:t>
            </a:r>
            <a:r>
              <a:rPr lang="ja-JP" altLang="en-US" dirty="0"/>
              <a:t>欢迎大家！</a:t>
            </a:r>
            <a:r>
              <a:rPr lang="en-US" dirty="0"/>
              <a:t>Today we begin a reflective journey through two of the world’s greatest philosophical traditions: ancient Greek and Chinese philosophy. My name is [Your Name], and while I am a physicist and neuroscientist by training, I am also a philosophy student passionate about bridging disciplines and cultures.</a:t>
            </a:r>
          </a:p>
          <a:p>
            <a:r>
              <a:rPr lang="en-US" dirty="0"/>
              <a:t>This talk isn’t meant to be definitive or comprehensive, but rather an invitation to explore how Greek and Chinese thinkers approached big questions of life, ethics, and the cosmos. Feel free to engage, ask questions, or simply reflect."</a:t>
            </a:r>
          </a:p>
          <a:p>
            <a:endParaRPr lang="el-GR" dirty="0"/>
          </a:p>
        </p:txBody>
      </p:sp>
      <p:sp>
        <p:nvSpPr>
          <p:cNvPr id="4" name="Θέση αριθμού διαφάνειας 3"/>
          <p:cNvSpPr>
            <a:spLocks noGrp="1"/>
          </p:cNvSpPr>
          <p:nvPr>
            <p:ph type="sldNum" sz="quarter" idx="5"/>
          </p:nvPr>
        </p:nvSpPr>
        <p:spPr/>
        <p:txBody>
          <a:bodyPr/>
          <a:lstStyle/>
          <a:p>
            <a:fld id="{9F2E7F05-152E-474A-A57B-150B179942F0}" type="slidenum">
              <a:rPr lang="el-GR" smtClean="0"/>
              <a:t>2</a:t>
            </a:fld>
            <a:endParaRPr lang="el-GR"/>
          </a:p>
        </p:txBody>
      </p:sp>
    </p:spTree>
    <p:extLst>
      <p:ext uri="{BB962C8B-B14F-4D97-AF65-F5344CB8AC3E}">
        <p14:creationId xmlns:p14="http://schemas.microsoft.com/office/powerpoint/2010/main" val="2237565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r>
              <a:rPr lang="en-US" dirty="0"/>
              <a:t>"Though born in different lands, Greek and Chinese thinkers asked remarkably similar questions: What is the nature of reality? How should we live? What is knowledge? These core questions have shaped human civilizations.</a:t>
            </a:r>
          </a:p>
          <a:p>
            <a:r>
              <a:rPr lang="en-US" dirty="0"/>
              <a:t>Take a moment to consider: which of these questions feels most relevant to your own life right now? Philosophy, in both traditions, begins not in answers but in curiosity."</a:t>
            </a:r>
          </a:p>
          <a:p>
            <a:endParaRPr lang="el-GR" dirty="0"/>
          </a:p>
        </p:txBody>
      </p:sp>
      <p:sp>
        <p:nvSpPr>
          <p:cNvPr id="4" name="Θέση αριθμού διαφάνειας 3"/>
          <p:cNvSpPr>
            <a:spLocks noGrp="1"/>
          </p:cNvSpPr>
          <p:nvPr>
            <p:ph type="sldNum" sz="quarter" idx="5"/>
          </p:nvPr>
        </p:nvSpPr>
        <p:spPr/>
        <p:txBody>
          <a:bodyPr/>
          <a:lstStyle/>
          <a:p>
            <a:fld id="{9F2E7F05-152E-474A-A57B-150B179942F0}" type="slidenum">
              <a:rPr lang="el-GR" smtClean="0"/>
              <a:t>3</a:t>
            </a:fld>
            <a:endParaRPr lang="el-GR"/>
          </a:p>
        </p:txBody>
      </p:sp>
    </p:spTree>
    <p:extLst>
      <p:ext uri="{BB962C8B-B14F-4D97-AF65-F5344CB8AC3E}">
        <p14:creationId xmlns:p14="http://schemas.microsoft.com/office/powerpoint/2010/main" val="141971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dirty="0"/>
          </a:p>
        </p:txBody>
      </p:sp>
      <p:sp>
        <p:nvSpPr>
          <p:cNvPr id="4" name="Θέση αριθμού διαφάνειας 3"/>
          <p:cNvSpPr>
            <a:spLocks noGrp="1"/>
          </p:cNvSpPr>
          <p:nvPr>
            <p:ph type="sldNum" sz="quarter" idx="5"/>
          </p:nvPr>
        </p:nvSpPr>
        <p:spPr/>
        <p:txBody>
          <a:bodyPr/>
          <a:lstStyle/>
          <a:p>
            <a:fld id="{9F2E7F05-152E-474A-A57B-150B179942F0}" type="slidenum">
              <a:rPr lang="el-GR" smtClean="0"/>
              <a:t>34</a:t>
            </a:fld>
            <a:endParaRPr lang="el-GR"/>
          </a:p>
        </p:txBody>
      </p:sp>
    </p:spTree>
    <p:extLst>
      <p:ext uri="{BB962C8B-B14F-4D97-AF65-F5344CB8AC3E}">
        <p14:creationId xmlns:p14="http://schemas.microsoft.com/office/powerpoint/2010/main" val="2652204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Τίτλος, Κείμενο και Αντικεί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8A8A2C9-68D2-06CF-2B93-7D90C78AC0D0}"/>
              </a:ext>
            </a:extLst>
          </p:cNvPr>
          <p:cNvSpPr>
            <a:spLocks noGrp="1"/>
          </p:cNvSpPr>
          <p:nvPr>
            <p:ph type="title"/>
          </p:nvPr>
        </p:nvSpPr>
        <p:spPr>
          <a:xfrm>
            <a:off x="457200" y="274638"/>
            <a:ext cx="8229600" cy="1143000"/>
          </a:xfrm>
        </p:spPr>
        <p:txBody>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0ED8CA6B-0970-6206-5F29-157BC0C957E0}"/>
              </a:ext>
            </a:extLst>
          </p:cNvPr>
          <p:cNvSpPr>
            <a:spLocks noGrp="1"/>
          </p:cNvSpPr>
          <p:nvPr>
            <p:ph type="body" sz="half" idx="1"/>
          </p:nvPr>
        </p:nvSpPr>
        <p:spPr>
          <a:xfrm>
            <a:off x="457200" y="1600200"/>
            <a:ext cx="4038600" cy="4525963"/>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περιεχομένου 3">
            <a:extLst>
              <a:ext uri="{FF2B5EF4-FFF2-40B4-BE49-F238E27FC236}">
                <a16:creationId xmlns:a16="http://schemas.microsoft.com/office/drawing/2014/main" id="{BFA45448-32FE-1227-296F-C95FB4D192F8}"/>
              </a:ext>
            </a:extLst>
          </p:cNvPr>
          <p:cNvSpPr>
            <a:spLocks noGrp="1"/>
          </p:cNvSpPr>
          <p:nvPr>
            <p:ph sz="half" idx="2"/>
          </p:nvPr>
        </p:nvSpPr>
        <p:spPr>
          <a:xfrm>
            <a:off x="4648200" y="1600200"/>
            <a:ext cx="4038600" cy="4525963"/>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ημερομηνίας 4">
            <a:extLst>
              <a:ext uri="{FF2B5EF4-FFF2-40B4-BE49-F238E27FC236}">
                <a16:creationId xmlns:a16="http://schemas.microsoft.com/office/drawing/2014/main" id="{07205A0D-E763-8A78-82A4-15336ED203F7}"/>
              </a:ext>
            </a:extLst>
          </p:cNvPr>
          <p:cNvSpPr>
            <a:spLocks noGrp="1"/>
          </p:cNvSpPr>
          <p:nvPr>
            <p:ph type="dt" sz="half" idx="10"/>
          </p:nvPr>
        </p:nvSpPr>
        <p:spPr>
          <a:xfrm>
            <a:off x="457200" y="6245225"/>
            <a:ext cx="2133600" cy="476250"/>
          </a:xfrm>
        </p:spPr>
        <p:txBody>
          <a:bodyPr/>
          <a:lstStyle>
            <a:lvl1pPr>
              <a:defRPr/>
            </a:lvl1pPr>
          </a:lstStyle>
          <a:p>
            <a:endParaRPr lang="en-US" altLang="el-GR"/>
          </a:p>
        </p:txBody>
      </p:sp>
      <p:sp>
        <p:nvSpPr>
          <p:cNvPr id="6" name="Θέση υποσέλιδου 5">
            <a:extLst>
              <a:ext uri="{FF2B5EF4-FFF2-40B4-BE49-F238E27FC236}">
                <a16:creationId xmlns:a16="http://schemas.microsoft.com/office/drawing/2014/main" id="{E5801CAA-CD06-C7F7-DDE8-0E67B9540477}"/>
              </a:ext>
            </a:extLst>
          </p:cNvPr>
          <p:cNvSpPr>
            <a:spLocks noGrp="1"/>
          </p:cNvSpPr>
          <p:nvPr>
            <p:ph type="ftr" sz="quarter" idx="11"/>
          </p:nvPr>
        </p:nvSpPr>
        <p:spPr>
          <a:xfrm>
            <a:off x="3124200" y="6245225"/>
            <a:ext cx="2895600" cy="476250"/>
          </a:xfrm>
        </p:spPr>
        <p:txBody>
          <a:bodyPr/>
          <a:lstStyle>
            <a:lvl1pPr>
              <a:defRPr/>
            </a:lvl1pPr>
          </a:lstStyle>
          <a:p>
            <a:endParaRPr lang="en-US" altLang="el-GR"/>
          </a:p>
        </p:txBody>
      </p:sp>
      <p:sp>
        <p:nvSpPr>
          <p:cNvPr id="7" name="Θέση αριθμού διαφάνειας 6">
            <a:extLst>
              <a:ext uri="{FF2B5EF4-FFF2-40B4-BE49-F238E27FC236}">
                <a16:creationId xmlns:a16="http://schemas.microsoft.com/office/drawing/2014/main" id="{B65080F7-43FB-55DE-E09E-726B671831C9}"/>
              </a:ext>
            </a:extLst>
          </p:cNvPr>
          <p:cNvSpPr>
            <a:spLocks noGrp="1"/>
          </p:cNvSpPr>
          <p:nvPr>
            <p:ph type="sldNum" sz="quarter" idx="12"/>
          </p:nvPr>
        </p:nvSpPr>
        <p:spPr>
          <a:xfrm>
            <a:off x="6553200" y="6245225"/>
            <a:ext cx="2133600" cy="476250"/>
          </a:xfrm>
        </p:spPr>
        <p:txBody>
          <a:bodyPr/>
          <a:lstStyle>
            <a:lvl1pPr>
              <a:defRPr/>
            </a:lvl1pPr>
          </a:lstStyle>
          <a:p>
            <a:fld id="{0E7B6482-2A20-4C03-B5B5-085B3D49A98C}" type="slidenum">
              <a:rPr lang="en-US" altLang="el-GR"/>
              <a:pPr/>
              <a:t>‹#›</a:t>
            </a:fld>
            <a:endParaRPr lang="en-US" altLang="el-GR"/>
          </a:p>
        </p:txBody>
      </p:sp>
    </p:spTree>
    <p:extLst>
      <p:ext uri="{BB962C8B-B14F-4D97-AF65-F5344CB8AC3E}">
        <p14:creationId xmlns:p14="http://schemas.microsoft.com/office/powerpoint/2010/main" val="1568743862"/>
      </p:ext>
    </p:extLst>
  </p:cSld>
  <p:clrMapOvr>
    <a:masterClrMapping/>
  </p:clrMapOvr>
  <p:transition>
    <p:newsflash/>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x">
  <p:cSld name="Τίτλος, Αντικείμενο και Κεί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CDE358F1-0646-E5CE-BBBA-422D79D52211}"/>
              </a:ext>
            </a:extLst>
          </p:cNvPr>
          <p:cNvSpPr>
            <a:spLocks noGrp="1"/>
          </p:cNvSpPr>
          <p:nvPr>
            <p:ph type="title"/>
          </p:nvPr>
        </p:nvSpPr>
        <p:spPr>
          <a:xfrm>
            <a:off x="457200" y="274638"/>
            <a:ext cx="8229600" cy="1143000"/>
          </a:xfrm>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B3A8BEC9-6CD8-39F9-ACCC-869FE4B4D7DA}"/>
              </a:ext>
            </a:extLst>
          </p:cNvPr>
          <p:cNvSpPr>
            <a:spLocks noGrp="1"/>
          </p:cNvSpPr>
          <p:nvPr>
            <p:ph sz="half" idx="1"/>
          </p:nvPr>
        </p:nvSpPr>
        <p:spPr>
          <a:xfrm>
            <a:off x="457200" y="1600200"/>
            <a:ext cx="4038600" cy="4525963"/>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κειμένου 3">
            <a:extLst>
              <a:ext uri="{FF2B5EF4-FFF2-40B4-BE49-F238E27FC236}">
                <a16:creationId xmlns:a16="http://schemas.microsoft.com/office/drawing/2014/main" id="{27A305C6-D917-BB22-1A28-B538939B20F1}"/>
              </a:ext>
            </a:extLst>
          </p:cNvPr>
          <p:cNvSpPr>
            <a:spLocks noGrp="1"/>
          </p:cNvSpPr>
          <p:nvPr>
            <p:ph type="body" sz="half" idx="2"/>
          </p:nvPr>
        </p:nvSpPr>
        <p:spPr>
          <a:xfrm>
            <a:off x="4648200" y="1600200"/>
            <a:ext cx="4038600" cy="4525963"/>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ημερομηνίας 4">
            <a:extLst>
              <a:ext uri="{FF2B5EF4-FFF2-40B4-BE49-F238E27FC236}">
                <a16:creationId xmlns:a16="http://schemas.microsoft.com/office/drawing/2014/main" id="{2EC17854-ED27-769A-226A-7D46944A08A8}"/>
              </a:ext>
            </a:extLst>
          </p:cNvPr>
          <p:cNvSpPr>
            <a:spLocks noGrp="1"/>
          </p:cNvSpPr>
          <p:nvPr>
            <p:ph type="dt" sz="half" idx="10"/>
          </p:nvPr>
        </p:nvSpPr>
        <p:spPr>
          <a:xfrm>
            <a:off x="457200" y="6245225"/>
            <a:ext cx="2133600" cy="476250"/>
          </a:xfrm>
        </p:spPr>
        <p:txBody>
          <a:bodyPr/>
          <a:lstStyle>
            <a:lvl1pPr>
              <a:defRPr/>
            </a:lvl1pPr>
          </a:lstStyle>
          <a:p>
            <a:endParaRPr lang="en-US" altLang="el-GR"/>
          </a:p>
        </p:txBody>
      </p:sp>
      <p:sp>
        <p:nvSpPr>
          <p:cNvPr id="6" name="Θέση υποσέλιδου 5">
            <a:extLst>
              <a:ext uri="{FF2B5EF4-FFF2-40B4-BE49-F238E27FC236}">
                <a16:creationId xmlns:a16="http://schemas.microsoft.com/office/drawing/2014/main" id="{F720568C-622D-6E6D-217B-67822B9FF90A}"/>
              </a:ext>
            </a:extLst>
          </p:cNvPr>
          <p:cNvSpPr>
            <a:spLocks noGrp="1"/>
          </p:cNvSpPr>
          <p:nvPr>
            <p:ph type="ftr" sz="quarter" idx="11"/>
          </p:nvPr>
        </p:nvSpPr>
        <p:spPr>
          <a:xfrm>
            <a:off x="3124200" y="6245225"/>
            <a:ext cx="2895600" cy="476250"/>
          </a:xfrm>
        </p:spPr>
        <p:txBody>
          <a:bodyPr/>
          <a:lstStyle>
            <a:lvl1pPr>
              <a:defRPr/>
            </a:lvl1pPr>
          </a:lstStyle>
          <a:p>
            <a:endParaRPr lang="en-US" altLang="el-GR"/>
          </a:p>
        </p:txBody>
      </p:sp>
      <p:sp>
        <p:nvSpPr>
          <p:cNvPr id="7" name="Θέση αριθμού διαφάνειας 6">
            <a:extLst>
              <a:ext uri="{FF2B5EF4-FFF2-40B4-BE49-F238E27FC236}">
                <a16:creationId xmlns:a16="http://schemas.microsoft.com/office/drawing/2014/main" id="{0B59D796-76C2-58C6-3E03-3BD8CDF00A9E}"/>
              </a:ext>
            </a:extLst>
          </p:cNvPr>
          <p:cNvSpPr>
            <a:spLocks noGrp="1"/>
          </p:cNvSpPr>
          <p:nvPr>
            <p:ph type="sldNum" sz="quarter" idx="12"/>
          </p:nvPr>
        </p:nvSpPr>
        <p:spPr>
          <a:xfrm>
            <a:off x="6553200" y="6245225"/>
            <a:ext cx="2133600" cy="476250"/>
          </a:xfrm>
        </p:spPr>
        <p:txBody>
          <a:bodyPr/>
          <a:lstStyle>
            <a:lvl1pPr>
              <a:defRPr/>
            </a:lvl1pPr>
          </a:lstStyle>
          <a:p>
            <a:fld id="{AB3178E4-3ED6-4092-9009-A6AD3C82291C}" type="slidenum">
              <a:rPr lang="en-US" altLang="el-GR"/>
              <a:pPr/>
              <a:t>‹#›</a:t>
            </a:fld>
            <a:endParaRPr lang="en-US" altLang="el-GR"/>
          </a:p>
        </p:txBody>
      </p:sp>
    </p:spTree>
    <p:extLst>
      <p:ext uri="{BB962C8B-B14F-4D97-AF65-F5344CB8AC3E}">
        <p14:creationId xmlns:p14="http://schemas.microsoft.com/office/powerpoint/2010/main" val="1477722218"/>
      </p:ext>
    </p:extLst>
  </p:cSld>
  <p:clrMapOvr>
    <a:masterClrMapping/>
  </p:clrMapOvr>
  <p:transition>
    <p:newsfla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7/1/2025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7/1/2025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7/1/2025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7/1/2025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7/1/2025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0E91F5CA-B392-444C-88E3-BF5BAAEBD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Rectangle 2056">
            <a:extLst>
              <a:ext uri="{FF2B5EF4-FFF2-40B4-BE49-F238E27FC236}">
                <a16:creationId xmlns:a16="http://schemas.microsoft.com/office/drawing/2014/main" id="{0459807F-B6FA-44D3-9A53-C55B6B5688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9144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Τίτλος 1">
            <a:extLst>
              <a:ext uri="{FF2B5EF4-FFF2-40B4-BE49-F238E27FC236}">
                <a16:creationId xmlns:a16="http://schemas.microsoft.com/office/drawing/2014/main" id="{C774BE56-5FD7-EF67-682F-D27E67A01BFF}"/>
              </a:ext>
            </a:extLst>
          </p:cNvPr>
          <p:cNvSpPr>
            <a:spLocks noGrp="1"/>
          </p:cNvSpPr>
          <p:nvPr>
            <p:ph type="title"/>
          </p:nvPr>
        </p:nvSpPr>
        <p:spPr>
          <a:xfrm>
            <a:off x="932328" y="5139894"/>
            <a:ext cx="7261411" cy="739880"/>
          </a:xfrm>
        </p:spPr>
        <p:txBody>
          <a:bodyPr vert="horz" lIns="91440" tIns="45720" rIns="91440" bIns="45720" rtlCol="0" anchor="b">
            <a:normAutofit fontScale="90000"/>
          </a:bodyPr>
          <a:lstStyle/>
          <a:p>
            <a:pPr defTabSz="914400">
              <a:lnSpc>
                <a:spcPct val="90000"/>
              </a:lnSpc>
            </a:pPr>
            <a:r>
              <a:rPr lang="ja-JP" altLang="en-US" sz="3600" b="1" dirty="0">
                <a:solidFill>
                  <a:srgbClr val="FF0000"/>
                </a:solidFill>
              </a:rPr>
              <a:t>欢迎来到雅典！</a:t>
            </a:r>
            <a:br>
              <a:rPr lang="en-US" sz="2200" dirty="0">
                <a:solidFill>
                  <a:schemeClr val="tx1">
                    <a:lumMod val="85000"/>
                    <a:lumOff val="15000"/>
                  </a:schemeClr>
                </a:solidFill>
              </a:rPr>
            </a:br>
            <a:r>
              <a:rPr lang="en-US" sz="2700" dirty="0"/>
              <a:t>Κα</a:t>
            </a:r>
            <a:r>
              <a:rPr lang="en-US" sz="2700" dirty="0" err="1"/>
              <a:t>λώς</a:t>
            </a:r>
            <a:r>
              <a:rPr lang="en-US" sz="2700" dirty="0"/>
              <a:t> </a:t>
            </a:r>
            <a:r>
              <a:rPr lang="en-US" sz="2700" dirty="0" err="1"/>
              <a:t>ήρθ</a:t>
            </a:r>
            <a:r>
              <a:rPr lang="en-US" sz="2700" dirty="0"/>
              <a:t>ατε στην Αθήνα!</a:t>
            </a:r>
          </a:p>
        </p:txBody>
      </p:sp>
      <p:sp>
        <p:nvSpPr>
          <p:cNvPr id="3" name="Θέση περιεχομένου 2">
            <a:extLst>
              <a:ext uri="{FF2B5EF4-FFF2-40B4-BE49-F238E27FC236}">
                <a16:creationId xmlns:a16="http://schemas.microsoft.com/office/drawing/2014/main" id="{A9C31D7B-AA82-406F-8FFB-FED458EA2098}"/>
              </a:ext>
            </a:extLst>
          </p:cNvPr>
          <p:cNvSpPr>
            <a:spLocks noGrp="1"/>
          </p:cNvSpPr>
          <p:nvPr>
            <p:ph idx="1"/>
          </p:nvPr>
        </p:nvSpPr>
        <p:spPr>
          <a:xfrm>
            <a:off x="1819835" y="5950555"/>
            <a:ext cx="5486399" cy="365125"/>
          </a:xfrm>
        </p:spPr>
        <p:txBody>
          <a:bodyPr vert="horz" lIns="91440" tIns="45720" rIns="91440" bIns="45720" rtlCol="0" anchor="t">
            <a:noAutofit/>
          </a:bodyPr>
          <a:lstStyle/>
          <a:p>
            <a:pPr marL="0" indent="0" algn="ctr" defTabSz="914400">
              <a:lnSpc>
                <a:spcPct val="90000"/>
              </a:lnSpc>
              <a:spcBef>
                <a:spcPts val="1000"/>
              </a:spcBef>
              <a:buNone/>
            </a:pPr>
            <a:r>
              <a:rPr lang="en-US" sz="2800" b="1" dirty="0">
                <a:solidFill>
                  <a:schemeClr val="tx1">
                    <a:lumMod val="85000"/>
                    <a:lumOff val="15000"/>
                  </a:schemeClr>
                </a:solidFill>
              </a:rPr>
              <a:t>Panagiota Theodoni</a:t>
            </a:r>
          </a:p>
          <a:p>
            <a:pPr marL="0" indent="0" algn="ctr" defTabSz="914400">
              <a:lnSpc>
                <a:spcPct val="90000"/>
              </a:lnSpc>
              <a:spcBef>
                <a:spcPts val="1000"/>
              </a:spcBef>
              <a:buNone/>
            </a:pPr>
            <a:r>
              <a:rPr lang="en-US" sz="2000" dirty="0">
                <a:solidFill>
                  <a:schemeClr val="tx1">
                    <a:lumMod val="85000"/>
                    <a:lumOff val="15000"/>
                  </a:schemeClr>
                </a:solidFill>
              </a:rPr>
              <a:t>Athens, July 2025</a:t>
            </a:r>
          </a:p>
        </p:txBody>
      </p:sp>
      <p:pic>
        <p:nvPicPr>
          <p:cNvPr id="2050" name="Picture 2" descr="Εικόνα που περιέχει ανθρώπινο πρόσωπο, άνδρας, τέχνη, κείμενο&#10;&#10;Το περιεχόμενο που δημιουργείται από AI ενδέχεται να είναι εσφαλμένο.">
            <a:extLst>
              <a:ext uri="{FF2B5EF4-FFF2-40B4-BE49-F238E27FC236}">
                <a16:creationId xmlns:a16="http://schemas.microsoft.com/office/drawing/2014/main" id="{40EBC4D2-8286-5FC1-6D90-FBF26E09A2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3557"/>
          <a:stretch>
            <a:fillRect/>
          </a:stretch>
        </p:blipFill>
        <p:spPr bwMode="auto">
          <a:xfrm>
            <a:off x="20" y="10"/>
            <a:ext cx="9143979" cy="5886523"/>
          </a:xfrm>
          <a:custGeom>
            <a:avLst/>
            <a:gdLst/>
            <a:ahLst/>
            <a:cxnLst/>
            <a:rect l="l" t="t" r="r" b="b"/>
            <a:pathLst>
              <a:path w="12191999" h="5886533">
                <a:moveTo>
                  <a:pt x="4721173" y="4907914"/>
                </a:moveTo>
                <a:lnTo>
                  <a:pt x="4722109" y="4908125"/>
                </a:lnTo>
                <a:cubicBezTo>
                  <a:pt x="4721143" y="4908767"/>
                  <a:pt x="4718263" y="4909373"/>
                  <a:pt x="4717199" y="4909396"/>
                </a:cubicBezTo>
                <a:close/>
                <a:moveTo>
                  <a:pt x="0" y="0"/>
                </a:moveTo>
                <a:lnTo>
                  <a:pt x="12191999" y="0"/>
                </a:lnTo>
                <a:lnTo>
                  <a:pt x="12191999" y="5751311"/>
                </a:lnTo>
                <a:lnTo>
                  <a:pt x="12140860" y="5770509"/>
                </a:lnTo>
                <a:cubicBezTo>
                  <a:pt x="12126656" y="5772723"/>
                  <a:pt x="12093589" y="5827925"/>
                  <a:pt x="12080161" y="5826358"/>
                </a:cubicBezTo>
                <a:cubicBezTo>
                  <a:pt x="11978188" y="5850511"/>
                  <a:pt x="11967361" y="5873564"/>
                  <a:pt x="11917885" y="5861578"/>
                </a:cubicBezTo>
                <a:cubicBezTo>
                  <a:pt x="11872779" y="5859863"/>
                  <a:pt x="11928861" y="5896778"/>
                  <a:pt x="11894610" y="5883738"/>
                </a:cubicBezTo>
                <a:cubicBezTo>
                  <a:pt x="11860359" y="5870698"/>
                  <a:pt x="11736091" y="5807232"/>
                  <a:pt x="11712379" y="5783337"/>
                </a:cubicBezTo>
                <a:cubicBezTo>
                  <a:pt x="11688667" y="5759442"/>
                  <a:pt x="11627912" y="5782933"/>
                  <a:pt x="11585366" y="5740371"/>
                </a:cubicBezTo>
                <a:lnTo>
                  <a:pt x="11516470" y="5663679"/>
                </a:lnTo>
                <a:cubicBezTo>
                  <a:pt x="11468274" y="5661847"/>
                  <a:pt x="11507335" y="5626593"/>
                  <a:pt x="11462692" y="5610127"/>
                </a:cubicBezTo>
                <a:cubicBezTo>
                  <a:pt x="11417567" y="5608500"/>
                  <a:pt x="11408021" y="5556613"/>
                  <a:pt x="11369712" y="5548654"/>
                </a:cubicBezTo>
                <a:cubicBezTo>
                  <a:pt x="11354317" y="5554704"/>
                  <a:pt x="11288328" y="5499810"/>
                  <a:pt x="11273969" y="5488986"/>
                </a:cubicBezTo>
                <a:cubicBezTo>
                  <a:pt x="11231913" y="5490378"/>
                  <a:pt x="11221973" y="5480544"/>
                  <a:pt x="11195084" y="5467967"/>
                </a:cubicBezTo>
                <a:cubicBezTo>
                  <a:pt x="11164086" y="5497749"/>
                  <a:pt x="11171649" y="5471790"/>
                  <a:pt x="11143408" y="5468614"/>
                </a:cubicBezTo>
                <a:cubicBezTo>
                  <a:pt x="11125906" y="5464975"/>
                  <a:pt x="11102603" y="5460835"/>
                  <a:pt x="11085935" y="5459365"/>
                </a:cubicBezTo>
                <a:cubicBezTo>
                  <a:pt x="11057493" y="5459661"/>
                  <a:pt x="11029906" y="5441496"/>
                  <a:pt x="11030953" y="5456484"/>
                </a:cubicBezTo>
                <a:cubicBezTo>
                  <a:pt x="11007784" y="5459001"/>
                  <a:pt x="10982005" y="5463178"/>
                  <a:pt x="10951060" y="5461240"/>
                </a:cubicBezTo>
                <a:cubicBezTo>
                  <a:pt x="10885365" y="5424406"/>
                  <a:pt x="10915288" y="5460968"/>
                  <a:pt x="10857721" y="5448157"/>
                </a:cubicBezTo>
                <a:cubicBezTo>
                  <a:pt x="10806646" y="5435790"/>
                  <a:pt x="10707075" y="5402712"/>
                  <a:pt x="10644616" y="5387039"/>
                </a:cubicBezTo>
                <a:cubicBezTo>
                  <a:pt x="10616446" y="5382224"/>
                  <a:pt x="10558603" y="5371613"/>
                  <a:pt x="10519277" y="5366793"/>
                </a:cubicBezTo>
                <a:cubicBezTo>
                  <a:pt x="10495461" y="5368312"/>
                  <a:pt x="10473830" y="5354868"/>
                  <a:pt x="10445981" y="5364735"/>
                </a:cubicBezTo>
                <a:cubicBezTo>
                  <a:pt x="10436536" y="5368773"/>
                  <a:pt x="10409281" y="5367966"/>
                  <a:pt x="10383865" y="5360888"/>
                </a:cubicBezTo>
                <a:cubicBezTo>
                  <a:pt x="10374827" y="5369095"/>
                  <a:pt x="10347864" y="5360432"/>
                  <a:pt x="10336852" y="5360277"/>
                </a:cubicBezTo>
                <a:cubicBezTo>
                  <a:pt x="10323586" y="5366987"/>
                  <a:pt x="10274741" y="5357921"/>
                  <a:pt x="10261098" y="5350526"/>
                </a:cubicBezTo>
                <a:lnTo>
                  <a:pt x="10126497" y="5339011"/>
                </a:lnTo>
                <a:lnTo>
                  <a:pt x="10082166" y="5336916"/>
                </a:lnTo>
                <a:cubicBezTo>
                  <a:pt x="10074567" y="5338985"/>
                  <a:pt x="10046860" y="5337657"/>
                  <a:pt x="10039237" y="5338580"/>
                </a:cubicBezTo>
                <a:cubicBezTo>
                  <a:pt x="9998458" y="5328479"/>
                  <a:pt x="9984394" y="5327989"/>
                  <a:pt x="9960016" y="5323065"/>
                </a:cubicBezTo>
                <a:cubicBezTo>
                  <a:pt x="9918980" y="5322923"/>
                  <a:pt x="9888741" y="5326122"/>
                  <a:pt x="9847789" y="5316297"/>
                </a:cubicBezTo>
                <a:lnTo>
                  <a:pt x="9728306" y="5296090"/>
                </a:lnTo>
                <a:cubicBezTo>
                  <a:pt x="9675056" y="5305676"/>
                  <a:pt x="9602035" y="5297282"/>
                  <a:pt x="9584504" y="5284670"/>
                </a:cubicBezTo>
                <a:cubicBezTo>
                  <a:pt x="9518952" y="5270394"/>
                  <a:pt x="9415429" y="5244268"/>
                  <a:pt x="9343049" y="5238968"/>
                </a:cubicBezTo>
                <a:lnTo>
                  <a:pt x="9231367" y="5187063"/>
                </a:lnTo>
                <a:lnTo>
                  <a:pt x="9194807" y="5176984"/>
                </a:lnTo>
                <a:lnTo>
                  <a:pt x="9189243" y="5167745"/>
                </a:lnTo>
                <a:lnTo>
                  <a:pt x="9151229" y="5156543"/>
                </a:lnTo>
                <a:lnTo>
                  <a:pt x="9150207" y="5157608"/>
                </a:lnTo>
                <a:cubicBezTo>
                  <a:pt x="9147045" y="5159739"/>
                  <a:pt x="9143081" y="5160831"/>
                  <a:pt x="9137315" y="5159777"/>
                </a:cubicBezTo>
                <a:cubicBezTo>
                  <a:pt x="9138862" y="5179261"/>
                  <a:pt x="9130952" y="5165972"/>
                  <a:pt x="9113809" y="5161143"/>
                </a:cubicBezTo>
                <a:cubicBezTo>
                  <a:pt x="9112388" y="5190326"/>
                  <a:pt x="9068114" y="5155892"/>
                  <a:pt x="9053450" y="5169457"/>
                </a:cubicBezTo>
                <a:lnTo>
                  <a:pt x="9005483" y="5166172"/>
                </a:lnTo>
                <a:lnTo>
                  <a:pt x="9005198" y="5166412"/>
                </a:lnTo>
                <a:cubicBezTo>
                  <a:pt x="9003143" y="5166632"/>
                  <a:pt x="9000324" y="5166304"/>
                  <a:pt x="8996229" y="5165201"/>
                </a:cubicBezTo>
                <a:lnTo>
                  <a:pt x="8990391" y="5163140"/>
                </a:lnTo>
                <a:lnTo>
                  <a:pt x="8974334" y="5159914"/>
                </a:lnTo>
                <a:lnTo>
                  <a:pt x="8968008" y="5160614"/>
                </a:lnTo>
                <a:lnTo>
                  <a:pt x="8963045" y="5162839"/>
                </a:lnTo>
                <a:cubicBezTo>
                  <a:pt x="8954690" y="5154888"/>
                  <a:pt x="8955517" y="5145940"/>
                  <a:pt x="8928985" y="5166027"/>
                </a:cubicBezTo>
                <a:cubicBezTo>
                  <a:pt x="8898031" y="5165007"/>
                  <a:pt x="8789300" y="5150352"/>
                  <a:pt x="8752441" y="5146795"/>
                </a:cubicBezTo>
                <a:cubicBezTo>
                  <a:pt x="8719819" y="5136075"/>
                  <a:pt x="8748194" y="5149736"/>
                  <a:pt x="8707844" y="5144694"/>
                </a:cubicBezTo>
                <a:cubicBezTo>
                  <a:pt x="8671606" y="5125159"/>
                  <a:pt x="8639142" y="5141599"/>
                  <a:pt x="8596068" y="5136122"/>
                </a:cubicBezTo>
                <a:lnTo>
                  <a:pt x="8525227" y="5150964"/>
                </a:lnTo>
                <a:lnTo>
                  <a:pt x="8510980" y="5145049"/>
                </a:lnTo>
                <a:lnTo>
                  <a:pt x="8506164" y="5142048"/>
                </a:lnTo>
                <a:cubicBezTo>
                  <a:pt x="8502646" y="5140271"/>
                  <a:pt x="8500045" y="5139460"/>
                  <a:pt x="8497965" y="5139310"/>
                </a:cubicBezTo>
                <a:lnTo>
                  <a:pt x="8497591" y="5139489"/>
                </a:lnTo>
                <a:lnTo>
                  <a:pt x="8490246" y="5136439"/>
                </a:lnTo>
                <a:lnTo>
                  <a:pt x="8367179" y="5122397"/>
                </a:lnTo>
                <a:cubicBezTo>
                  <a:pt x="8362021" y="5120372"/>
                  <a:pt x="8357730" y="5120720"/>
                  <a:pt x="8353796" y="5122203"/>
                </a:cubicBezTo>
                <a:lnTo>
                  <a:pt x="8352369" y="5123043"/>
                </a:lnTo>
                <a:lnTo>
                  <a:pt x="8320101" y="5105625"/>
                </a:lnTo>
                <a:lnTo>
                  <a:pt x="8314429" y="5105299"/>
                </a:lnTo>
                <a:lnTo>
                  <a:pt x="8295170" y="5091404"/>
                </a:lnTo>
                <a:lnTo>
                  <a:pt x="8284273" y="5085581"/>
                </a:lnTo>
                <a:lnTo>
                  <a:pt x="8283146" y="5081138"/>
                </a:lnTo>
                <a:cubicBezTo>
                  <a:pt x="8280842" y="5077893"/>
                  <a:pt x="8276148" y="5075245"/>
                  <a:pt x="8266072" y="5073963"/>
                </a:cubicBezTo>
                <a:lnTo>
                  <a:pt x="8263373" y="5074193"/>
                </a:lnTo>
                <a:lnTo>
                  <a:pt x="8252030" y="5064350"/>
                </a:lnTo>
                <a:cubicBezTo>
                  <a:pt x="8248856" y="5060500"/>
                  <a:pt x="8246644" y="5056218"/>
                  <a:pt x="8245831" y="5051358"/>
                </a:cubicBezTo>
                <a:cubicBezTo>
                  <a:pt x="8181824" y="5054265"/>
                  <a:pt x="8147127" y="5020143"/>
                  <a:pt x="8090268" y="5005197"/>
                </a:cubicBezTo>
                <a:cubicBezTo>
                  <a:pt x="8025464" y="4982055"/>
                  <a:pt x="7967067" y="4960819"/>
                  <a:pt x="7905404" y="4963224"/>
                </a:cubicBezTo>
                <a:cubicBezTo>
                  <a:pt x="7835116" y="4948312"/>
                  <a:pt x="7780962" y="4946081"/>
                  <a:pt x="7718741" y="4937509"/>
                </a:cubicBezTo>
                <a:lnTo>
                  <a:pt x="7614343" y="4940980"/>
                </a:lnTo>
                <a:lnTo>
                  <a:pt x="7527539" y="4935152"/>
                </a:lnTo>
                <a:lnTo>
                  <a:pt x="7519567" y="4932599"/>
                </a:lnTo>
                <a:cubicBezTo>
                  <a:pt x="7513989" y="4931260"/>
                  <a:pt x="7510169" y="4930910"/>
                  <a:pt x="7507408" y="4931264"/>
                </a:cubicBezTo>
                <a:lnTo>
                  <a:pt x="7507036" y="4931591"/>
                </a:lnTo>
                <a:lnTo>
                  <a:pt x="7495791" y="4929639"/>
                </a:lnTo>
                <a:cubicBezTo>
                  <a:pt x="7476982" y="4925521"/>
                  <a:pt x="7422524" y="4942937"/>
                  <a:pt x="7405387" y="4937744"/>
                </a:cubicBezTo>
                <a:cubicBezTo>
                  <a:pt x="7374785" y="4940694"/>
                  <a:pt x="7333986" y="4941799"/>
                  <a:pt x="7312176" y="4947339"/>
                </a:cubicBezTo>
                <a:lnTo>
                  <a:pt x="7310849" y="4948781"/>
                </a:lnTo>
                <a:lnTo>
                  <a:pt x="7218556" y="4923532"/>
                </a:lnTo>
                <a:lnTo>
                  <a:pt x="7201098" y="4918982"/>
                </a:lnTo>
                <a:lnTo>
                  <a:pt x="7197000" y="4913624"/>
                </a:lnTo>
                <a:cubicBezTo>
                  <a:pt x="7192108" y="4910101"/>
                  <a:pt x="7184502" y="4907962"/>
                  <a:pt x="7170804" y="4908976"/>
                </a:cubicBezTo>
                <a:lnTo>
                  <a:pt x="7096984" y="4896748"/>
                </a:lnTo>
                <a:cubicBezTo>
                  <a:pt x="7061144" y="4895770"/>
                  <a:pt x="7050185" y="4894793"/>
                  <a:pt x="7018492" y="4897122"/>
                </a:cubicBezTo>
                <a:cubicBezTo>
                  <a:pt x="6937524" y="4886184"/>
                  <a:pt x="6943641" y="4862018"/>
                  <a:pt x="6904142" y="4867616"/>
                </a:cubicBezTo>
                <a:cubicBezTo>
                  <a:pt x="6871918" y="4872824"/>
                  <a:pt x="6787985" y="4853750"/>
                  <a:pt x="6708218" y="4839661"/>
                </a:cubicBezTo>
                <a:cubicBezTo>
                  <a:pt x="6649102" y="4830206"/>
                  <a:pt x="6628102" y="4816105"/>
                  <a:pt x="6549451" y="4810885"/>
                </a:cubicBezTo>
                <a:cubicBezTo>
                  <a:pt x="6472150" y="4766795"/>
                  <a:pt x="6409692" y="4790518"/>
                  <a:pt x="6317556" y="4764085"/>
                </a:cubicBezTo>
                <a:cubicBezTo>
                  <a:pt x="6297547" y="4748563"/>
                  <a:pt x="6209288" y="4765756"/>
                  <a:pt x="6168670" y="4761998"/>
                </a:cubicBezTo>
                <a:cubicBezTo>
                  <a:pt x="6128052" y="4758240"/>
                  <a:pt x="6090536" y="4744692"/>
                  <a:pt x="6073844" y="4741536"/>
                </a:cubicBezTo>
                <a:lnTo>
                  <a:pt x="6068526" y="4743073"/>
                </a:lnTo>
                <a:lnTo>
                  <a:pt x="6048634" y="4742390"/>
                </a:lnTo>
                <a:lnTo>
                  <a:pt x="6041279" y="4750739"/>
                </a:lnTo>
                <a:lnTo>
                  <a:pt x="6010088" y="4755832"/>
                </a:lnTo>
                <a:cubicBezTo>
                  <a:pt x="5998677" y="4756419"/>
                  <a:pt x="5970124" y="4755506"/>
                  <a:pt x="5957373" y="4752188"/>
                </a:cubicBezTo>
                <a:lnTo>
                  <a:pt x="5758915" y="4736496"/>
                </a:lnTo>
                <a:lnTo>
                  <a:pt x="5626957" y="4735473"/>
                </a:lnTo>
                <a:lnTo>
                  <a:pt x="5470902" y="4749493"/>
                </a:lnTo>
                <a:cubicBezTo>
                  <a:pt x="5478131" y="4762521"/>
                  <a:pt x="5439006" y="4748455"/>
                  <a:pt x="5432757" y="4760746"/>
                </a:cubicBezTo>
                <a:cubicBezTo>
                  <a:pt x="5429365" y="4770778"/>
                  <a:pt x="5391824" y="4775462"/>
                  <a:pt x="5381664" y="4778448"/>
                </a:cubicBezTo>
                <a:lnTo>
                  <a:pt x="5261760" y="4798865"/>
                </a:lnTo>
                <a:cubicBezTo>
                  <a:pt x="5251595" y="4799049"/>
                  <a:pt x="5230547" y="4807359"/>
                  <a:pt x="5222959" y="4809989"/>
                </a:cubicBezTo>
                <a:lnTo>
                  <a:pt x="5174657" y="4812979"/>
                </a:lnTo>
                <a:lnTo>
                  <a:pt x="5156551" y="4820202"/>
                </a:lnTo>
                <a:lnTo>
                  <a:pt x="5142595" y="4823602"/>
                </a:lnTo>
                <a:lnTo>
                  <a:pt x="5139593" y="4825703"/>
                </a:lnTo>
                <a:cubicBezTo>
                  <a:pt x="5133873" y="4829743"/>
                  <a:pt x="5128076" y="4833554"/>
                  <a:pt x="5121656" y="4836556"/>
                </a:cubicBezTo>
                <a:cubicBezTo>
                  <a:pt x="5108317" y="4807937"/>
                  <a:pt x="5064853" y="4857373"/>
                  <a:pt x="5065787" y="4829985"/>
                </a:cubicBezTo>
                <a:cubicBezTo>
                  <a:pt x="5028193" y="4841501"/>
                  <a:pt x="5038944" y="4812412"/>
                  <a:pt x="5011510" y="4846366"/>
                </a:cubicBezTo>
                <a:cubicBezTo>
                  <a:pt x="4937023" y="4845983"/>
                  <a:pt x="4916353" y="4832976"/>
                  <a:pt x="4840437" y="4870383"/>
                </a:cubicBezTo>
                <a:cubicBezTo>
                  <a:pt x="4806739" y="4887025"/>
                  <a:pt x="4784106" y="4898171"/>
                  <a:pt x="4762444" y="4898151"/>
                </a:cubicBezTo>
                <a:cubicBezTo>
                  <a:pt x="4741323" y="4902652"/>
                  <a:pt x="4729481" y="4905474"/>
                  <a:pt x="4723182" y="4907166"/>
                </a:cubicBezTo>
                <a:lnTo>
                  <a:pt x="4721173" y="4907914"/>
                </a:lnTo>
                <a:lnTo>
                  <a:pt x="4715524" y="4906639"/>
                </a:lnTo>
                <a:cubicBezTo>
                  <a:pt x="4680148" y="4913595"/>
                  <a:pt x="4524744" y="4914403"/>
                  <a:pt x="4515810" y="4916541"/>
                </a:cubicBezTo>
                <a:cubicBezTo>
                  <a:pt x="4457819" y="4929653"/>
                  <a:pt x="4462659" y="4930394"/>
                  <a:pt x="4428539" y="4927192"/>
                </a:cubicBezTo>
                <a:cubicBezTo>
                  <a:pt x="4423303" y="4923821"/>
                  <a:pt x="4368974" y="4930115"/>
                  <a:pt x="4362872" y="4928538"/>
                </a:cubicBezTo>
                <a:lnTo>
                  <a:pt x="4316962" y="4921923"/>
                </a:lnTo>
                <a:lnTo>
                  <a:pt x="4315106" y="4923264"/>
                </a:lnTo>
                <a:cubicBezTo>
                  <a:pt x="4306123" y="4926635"/>
                  <a:pt x="4299993" y="4926634"/>
                  <a:pt x="4295140" y="4925143"/>
                </a:cubicBezTo>
                <a:lnTo>
                  <a:pt x="4290059" y="4922226"/>
                </a:lnTo>
                <a:lnTo>
                  <a:pt x="4276138" y="4922472"/>
                </a:lnTo>
                <a:lnTo>
                  <a:pt x="4248113" y="4920148"/>
                </a:lnTo>
                <a:lnTo>
                  <a:pt x="4202046" y="4922943"/>
                </a:lnTo>
                <a:cubicBezTo>
                  <a:pt x="4201945" y="4923363"/>
                  <a:pt x="4201842" y="4923782"/>
                  <a:pt x="4201741" y="4924202"/>
                </a:cubicBezTo>
                <a:cubicBezTo>
                  <a:pt x="4200116" y="4927039"/>
                  <a:pt x="4197140" y="4929158"/>
                  <a:pt x="4191245" y="4929836"/>
                </a:cubicBezTo>
                <a:cubicBezTo>
                  <a:pt x="4204212" y="4947125"/>
                  <a:pt x="4161274" y="4945230"/>
                  <a:pt x="4142742" y="4945701"/>
                </a:cubicBezTo>
                <a:cubicBezTo>
                  <a:pt x="4124717" y="4952767"/>
                  <a:pt x="4099099" y="4966347"/>
                  <a:pt x="4083094" y="4972234"/>
                </a:cubicBezTo>
                <a:lnTo>
                  <a:pt x="4074543" y="4973069"/>
                </a:lnTo>
                <a:cubicBezTo>
                  <a:pt x="4074504" y="4973170"/>
                  <a:pt x="4074463" y="4973269"/>
                  <a:pt x="4074424" y="4973368"/>
                </a:cubicBezTo>
                <a:cubicBezTo>
                  <a:pt x="4072678" y="4974152"/>
                  <a:pt x="4069906" y="4974653"/>
                  <a:pt x="4065507" y="4974812"/>
                </a:cubicBezTo>
                <a:lnTo>
                  <a:pt x="4058951" y="4974594"/>
                </a:lnTo>
                <a:lnTo>
                  <a:pt x="4042361" y="4976215"/>
                </a:lnTo>
                <a:lnTo>
                  <a:pt x="4036993" y="4978649"/>
                </a:lnTo>
                <a:lnTo>
                  <a:pt x="4035360" y="4982316"/>
                </a:lnTo>
                <a:lnTo>
                  <a:pt x="4033775" y="4982081"/>
                </a:lnTo>
                <a:cubicBezTo>
                  <a:pt x="4021424" y="4977217"/>
                  <a:pt x="4016874" y="4968841"/>
                  <a:pt x="4004535" y="4994649"/>
                </a:cubicBezTo>
                <a:cubicBezTo>
                  <a:pt x="3976667" y="4987584"/>
                  <a:pt x="3972977" y="5002913"/>
                  <a:pt x="3936843" y="5012106"/>
                </a:cubicBezTo>
                <a:cubicBezTo>
                  <a:pt x="3920506" y="5004382"/>
                  <a:pt x="3908535" y="5009071"/>
                  <a:pt x="3897272" y="5017761"/>
                </a:cubicBezTo>
                <a:cubicBezTo>
                  <a:pt x="3861092" y="5017265"/>
                  <a:pt x="3829628" y="5031135"/>
                  <a:pt x="3789757" y="5037999"/>
                </a:cubicBezTo>
                <a:cubicBezTo>
                  <a:pt x="3741007" y="5052705"/>
                  <a:pt x="3725129" y="5054682"/>
                  <a:pt x="3682510" y="5061922"/>
                </a:cubicBezTo>
                <a:lnTo>
                  <a:pt x="3610032" y="5094193"/>
                </a:lnTo>
                <a:lnTo>
                  <a:pt x="3603852" y="5092831"/>
                </a:lnTo>
                <a:cubicBezTo>
                  <a:pt x="3599580" y="5092212"/>
                  <a:pt x="3596726" y="5092212"/>
                  <a:pt x="3594733" y="5092667"/>
                </a:cubicBezTo>
                <a:lnTo>
                  <a:pt x="3594498" y="5092936"/>
                </a:lnTo>
                <a:lnTo>
                  <a:pt x="3585975" y="5092246"/>
                </a:lnTo>
                <a:cubicBezTo>
                  <a:pt x="3571623" y="5090455"/>
                  <a:pt x="3549389" y="5104654"/>
                  <a:pt x="3536132" y="5101945"/>
                </a:cubicBezTo>
                <a:cubicBezTo>
                  <a:pt x="3513940" y="5106241"/>
                  <a:pt x="3488622" y="5099976"/>
                  <a:pt x="3473220" y="5105606"/>
                </a:cubicBezTo>
                <a:lnTo>
                  <a:pt x="3400725" y="5117654"/>
                </a:lnTo>
                <a:lnTo>
                  <a:pt x="3375935" y="5106247"/>
                </a:lnTo>
                <a:lnTo>
                  <a:pt x="3348219" y="5109860"/>
                </a:lnTo>
                <a:cubicBezTo>
                  <a:pt x="3337206" y="5110533"/>
                  <a:pt x="3327054" y="5111295"/>
                  <a:pt x="3319639" y="5114795"/>
                </a:cubicBezTo>
                <a:lnTo>
                  <a:pt x="3248529" y="5133347"/>
                </a:lnTo>
                <a:lnTo>
                  <a:pt x="3210308" y="5119794"/>
                </a:lnTo>
                <a:cubicBezTo>
                  <a:pt x="3206088" y="5117870"/>
                  <a:pt x="3200152" y="5117326"/>
                  <a:pt x="3190375" y="5119915"/>
                </a:cubicBezTo>
                <a:lnTo>
                  <a:pt x="3188145" y="5121096"/>
                </a:lnTo>
                <a:cubicBezTo>
                  <a:pt x="3182625" y="5119116"/>
                  <a:pt x="3141856" y="5121682"/>
                  <a:pt x="3108596" y="5122416"/>
                </a:cubicBezTo>
                <a:cubicBezTo>
                  <a:pt x="3055968" y="5124842"/>
                  <a:pt x="3048940" y="5117475"/>
                  <a:pt x="2988584" y="5125502"/>
                </a:cubicBezTo>
                <a:cubicBezTo>
                  <a:pt x="2928853" y="5129690"/>
                  <a:pt x="2917951" y="5124649"/>
                  <a:pt x="2876540" y="5133019"/>
                </a:cubicBezTo>
                <a:lnTo>
                  <a:pt x="2626864" y="5133771"/>
                </a:lnTo>
                <a:cubicBezTo>
                  <a:pt x="2562348" y="5111858"/>
                  <a:pt x="2563422" y="5142456"/>
                  <a:pt x="2491422" y="5135486"/>
                </a:cubicBezTo>
                <a:cubicBezTo>
                  <a:pt x="2433091" y="5200962"/>
                  <a:pt x="2455709" y="5160483"/>
                  <a:pt x="2415617" y="5168715"/>
                </a:cubicBezTo>
                <a:lnTo>
                  <a:pt x="2290098" y="5166151"/>
                </a:lnTo>
                <a:cubicBezTo>
                  <a:pt x="2257057" y="5152522"/>
                  <a:pt x="2202458" y="5187690"/>
                  <a:pt x="2161714" y="5169302"/>
                </a:cubicBezTo>
                <a:cubicBezTo>
                  <a:pt x="2122714" y="5172302"/>
                  <a:pt x="2080450" y="5180350"/>
                  <a:pt x="2056089" y="5184144"/>
                </a:cubicBezTo>
                <a:cubicBezTo>
                  <a:pt x="2019828" y="5191108"/>
                  <a:pt x="1978839" y="5203797"/>
                  <a:pt x="1944153" y="5211084"/>
                </a:cubicBezTo>
                <a:cubicBezTo>
                  <a:pt x="1925867" y="5199079"/>
                  <a:pt x="1896027" y="5224183"/>
                  <a:pt x="1847968" y="5227868"/>
                </a:cubicBezTo>
                <a:cubicBezTo>
                  <a:pt x="1827977" y="5213971"/>
                  <a:pt x="1815570" y="5230544"/>
                  <a:pt x="1777083" y="5212267"/>
                </a:cubicBezTo>
                <a:cubicBezTo>
                  <a:pt x="1775439" y="5214216"/>
                  <a:pt x="1773397" y="5216035"/>
                  <a:pt x="1771025" y="5217668"/>
                </a:cubicBezTo>
                <a:cubicBezTo>
                  <a:pt x="1757251" y="5227146"/>
                  <a:pt x="1735528" y="5228402"/>
                  <a:pt x="1722509" y="5220470"/>
                </a:cubicBezTo>
                <a:cubicBezTo>
                  <a:pt x="1691779" y="5208440"/>
                  <a:pt x="1662321" y="5203305"/>
                  <a:pt x="1633941" y="5200774"/>
                </a:cubicBezTo>
                <a:lnTo>
                  <a:pt x="1586145" y="5210184"/>
                </a:lnTo>
                <a:cubicBezTo>
                  <a:pt x="1567948" y="5215416"/>
                  <a:pt x="1545900" y="5226363"/>
                  <a:pt x="1524748" y="5232173"/>
                </a:cubicBezTo>
                <a:cubicBezTo>
                  <a:pt x="1502586" y="5235395"/>
                  <a:pt x="1478013" y="5230993"/>
                  <a:pt x="1459242" y="5245044"/>
                </a:cubicBezTo>
                <a:cubicBezTo>
                  <a:pt x="1421474" y="5260197"/>
                  <a:pt x="1374524" y="5244220"/>
                  <a:pt x="1349457" y="5280705"/>
                </a:cubicBezTo>
                <a:cubicBezTo>
                  <a:pt x="1273276" y="5302389"/>
                  <a:pt x="1121512" y="5336260"/>
                  <a:pt x="1009212" y="5361227"/>
                </a:cubicBezTo>
                <a:cubicBezTo>
                  <a:pt x="939016" y="5373529"/>
                  <a:pt x="866895" y="5370149"/>
                  <a:pt x="808572" y="5377024"/>
                </a:cubicBezTo>
                <a:cubicBezTo>
                  <a:pt x="802823" y="5374184"/>
                  <a:pt x="726016" y="5397963"/>
                  <a:pt x="719549" y="5396991"/>
                </a:cubicBezTo>
                <a:lnTo>
                  <a:pt x="698795" y="5397657"/>
                </a:lnTo>
                <a:cubicBezTo>
                  <a:pt x="689833" y="5401894"/>
                  <a:pt x="683492" y="5402495"/>
                  <a:pt x="678327" y="5401487"/>
                </a:cubicBezTo>
                <a:lnTo>
                  <a:pt x="672784" y="5399085"/>
                </a:lnTo>
                <a:lnTo>
                  <a:pt x="658406" y="5400696"/>
                </a:lnTo>
                <a:lnTo>
                  <a:pt x="629185" y="5401132"/>
                </a:lnTo>
                <a:lnTo>
                  <a:pt x="624558" y="5403782"/>
                </a:lnTo>
                <a:lnTo>
                  <a:pt x="581798" y="5408438"/>
                </a:lnTo>
                <a:cubicBezTo>
                  <a:pt x="581736" y="5408865"/>
                  <a:pt x="581671" y="5409294"/>
                  <a:pt x="581608" y="5409722"/>
                </a:cubicBezTo>
                <a:cubicBezTo>
                  <a:pt x="580204" y="5412704"/>
                  <a:pt x="577331" y="5415106"/>
                  <a:pt x="571299" y="5416358"/>
                </a:cubicBezTo>
                <a:cubicBezTo>
                  <a:pt x="551623" y="5426267"/>
                  <a:pt x="484499" y="5459654"/>
                  <a:pt x="463549" y="5469173"/>
                </a:cubicBezTo>
                <a:cubicBezTo>
                  <a:pt x="453136" y="5470720"/>
                  <a:pt x="449731" y="5472678"/>
                  <a:pt x="445606" y="5473465"/>
                </a:cubicBezTo>
                <a:lnTo>
                  <a:pt x="438799" y="5473893"/>
                </a:lnTo>
                <a:cubicBezTo>
                  <a:pt x="417222" y="5482183"/>
                  <a:pt x="343312" y="5513407"/>
                  <a:pt x="316138" y="5523213"/>
                </a:cubicBezTo>
                <a:cubicBezTo>
                  <a:pt x="298481" y="5517132"/>
                  <a:pt x="286556" y="5522972"/>
                  <a:pt x="275748" y="5532726"/>
                </a:cubicBezTo>
                <a:cubicBezTo>
                  <a:pt x="238274" y="5535784"/>
                  <a:pt x="207076" y="5552679"/>
                  <a:pt x="166496" y="5563424"/>
                </a:cubicBezTo>
                <a:lnTo>
                  <a:pt x="0" y="562988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84952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0DCCFB-9E2B-7226-420F-C78633B91720}"/>
            </a:ext>
          </a:extLst>
        </p:cNvPr>
        <p:cNvGrpSpPr/>
        <p:nvPr/>
      </p:nvGrpSpPr>
      <p:grpSpPr>
        <a:xfrm>
          <a:off x="0" y="0"/>
          <a:ext cx="0" cy="0"/>
          <a:chOff x="0" y="0"/>
          <a:chExt cx="0" cy="0"/>
        </a:xfrm>
      </p:grpSpPr>
      <p:pic>
        <p:nvPicPr>
          <p:cNvPr id="6" name="Εικόνα 5" descr="Εικόνα που περιέχει κείμενο, διάγραμμα, γραμματοσειρά, στιγμιότυπο οθόνης">
            <a:extLst>
              <a:ext uri="{FF2B5EF4-FFF2-40B4-BE49-F238E27FC236}">
                <a16:creationId xmlns:a16="http://schemas.microsoft.com/office/drawing/2014/main" id="{DE9BD1BA-8B48-5715-097A-A40EF9FFE0BD}"/>
              </a:ext>
            </a:extLst>
          </p:cNvPr>
          <p:cNvPicPr>
            <a:picLocks noChangeAspect="1"/>
          </p:cNvPicPr>
          <p:nvPr/>
        </p:nvPicPr>
        <p:blipFill>
          <a:blip r:embed="rId2"/>
          <a:stretch>
            <a:fillRect/>
          </a:stretch>
        </p:blipFill>
        <p:spPr>
          <a:xfrm>
            <a:off x="205152" y="-899747"/>
            <a:ext cx="8329248" cy="8329248"/>
          </a:xfrm>
          <a:prstGeom prst="rect">
            <a:avLst/>
          </a:prstGeom>
        </p:spPr>
      </p:pic>
      <p:sp>
        <p:nvSpPr>
          <p:cNvPr id="3" name="Ορθογώνιο: Στρογγύλεμα γωνιών 2">
            <a:extLst>
              <a:ext uri="{FF2B5EF4-FFF2-40B4-BE49-F238E27FC236}">
                <a16:creationId xmlns:a16="http://schemas.microsoft.com/office/drawing/2014/main" id="{E92BD783-654E-0070-21DC-FEFFE698556E}"/>
              </a:ext>
            </a:extLst>
          </p:cNvPr>
          <p:cNvSpPr/>
          <p:nvPr/>
        </p:nvSpPr>
        <p:spPr>
          <a:xfrm>
            <a:off x="5029505" y="271485"/>
            <a:ext cx="3977335" cy="821678"/>
          </a:xfrm>
          <a:prstGeom prst="round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l-GR" dirty="0">
              <a:highlight>
                <a:srgbClr val="FFFF00"/>
              </a:highlight>
            </a:endParaRPr>
          </a:p>
        </p:txBody>
      </p:sp>
      <p:sp>
        <p:nvSpPr>
          <p:cNvPr id="4" name="TextBox 3">
            <a:extLst>
              <a:ext uri="{FF2B5EF4-FFF2-40B4-BE49-F238E27FC236}">
                <a16:creationId xmlns:a16="http://schemas.microsoft.com/office/drawing/2014/main" id="{DF2D4E5D-4D33-DCC3-765D-8324E8D64872}"/>
              </a:ext>
            </a:extLst>
          </p:cNvPr>
          <p:cNvSpPr txBox="1"/>
          <p:nvPr/>
        </p:nvSpPr>
        <p:spPr>
          <a:xfrm>
            <a:off x="1860982" y="420714"/>
            <a:ext cx="2279342" cy="523220"/>
          </a:xfrm>
          <a:prstGeom prst="rect">
            <a:avLst/>
          </a:prstGeom>
          <a:noFill/>
        </p:spPr>
        <p:txBody>
          <a:bodyPr wrap="none" rtlCol="0">
            <a:spAutoFit/>
          </a:bodyPr>
          <a:lstStyle/>
          <a:p>
            <a:r>
              <a:rPr lang="en-US" sz="2800" b="1" dirty="0">
                <a:solidFill>
                  <a:srgbClr val="FF0000"/>
                </a:solidFill>
              </a:rPr>
              <a:t>Neoplatonism</a:t>
            </a:r>
          </a:p>
        </p:txBody>
      </p:sp>
    </p:spTree>
    <p:extLst>
      <p:ext uri="{BB962C8B-B14F-4D97-AF65-F5344CB8AC3E}">
        <p14:creationId xmlns:p14="http://schemas.microsoft.com/office/powerpoint/2010/main" val="3570746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6BCC99F3-53E3-E56A-0399-CC2BBFDFE11F}"/>
              </a:ext>
            </a:extLst>
          </p:cNvPr>
          <p:cNvSpPr>
            <a:spLocks noGrp="1"/>
          </p:cNvSpPr>
          <p:nvPr>
            <p:ph type="title"/>
          </p:nvPr>
        </p:nvSpPr>
        <p:spPr/>
        <p:txBody>
          <a:bodyPr/>
          <a:lstStyle/>
          <a:p>
            <a:r>
              <a:rPr lang="en-US" b="1" dirty="0">
                <a:solidFill>
                  <a:srgbClr val="FF0000"/>
                </a:solidFill>
              </a:rPr>
              <a:t>From Mythos to Logos</a:t>
            </a:r>
            <a:endParaRPr lang="el-GR" b="1" dirty="0">
              <a:solidFill>
                <a:srgbClr val="FF0000"/>
              </a:solidFill>
            </a:endParaRPr>
          </a:p>
        </p:txBody>
      </p:sp>
      <p:sp>
        <p:nvSpPr>
          <p:cNvPr id="3" name="Θέση περιεχομένου 2">
            <a:extLst>
              <a:ext uri="{FF2B5EF4-FFF2-40B4-BE49-F238E27FC236}">
                <a16:creationId xmlns:a16="http://schemas.microsoft.com/office/drawing/2014/main" id="{291566E7-9D70-9CEB-D201-79600BE86867}"/>
              </a:ext>
            </a:extLst>
          </p:cNvPr>
          <p:cNvSpPr>
            <a:spLocks noGrp="1"/>
          </p:cNvSpPr>
          <p:nvPr>
            <p:ph idx="1"/>
          </p:nvPr>
        </p:nvSpPr>
        <p:spPr>
          <a:xfrm>
            <a:off x="457200" y="1600200"/>
            <a:ext cx="8473440" cy="4525963"/>
          </a:xfrm>
        </p:spPr>
        <p:txBody>
          <a:bodyPr>
            <a:normAutofit lnSpcReduction="10000"/>
          </a:bodyPr>
          <a:lstStyle/>
          <a:p>
            <a:pPr>
              <a:lnSpc>
                <a:spcPct val="80000"/>
              </a:lnSpc>
            </a:pPr>
            <a:r>
              <a:rPr lang="en-US" altLang="el-GR" sz="2800" dirty="0"/>
              <a:t>The Greeks had begun to speculate very early on metaphysical questions - the origin and nature of the universe - time and love</a:t>
            </a:r>
          </a:p>
          <a:p>
            <a:pPr lvl="1">
              <a:lnSpc>
                <a:spcPct val="80000"/>
              </a:lnSpc>
            </a:pPr>
            <a:r>
              <a:rPr lang="en-US" altLang="el-GR" dirty="0"/>
              <a:t>poems of Homer, Hesiod,  Sappho</a:t>
            </a:r>
          </a:p>
          <a:p>
            <a:pPr lvl="1">
              <a:lnSpc>
                <a:spcPct val="80000"/>
              </a:lnSpc>
            </a:pPr>
            <a:r>
              <a:rPr lang="en-US" altLang="el-GR" dirty="0"/>
              <a:t>But relied on mythology and on personal experience</a:t>
            </a:r>
          </a:p>
          <a:p>
            <a:pPr marL="457200" lvl="1" indent="0">
              <a:lnSpc>
                <a:spcPct val="80000"/>
              </a:lnSpc>
              <a:buNone/>
            </a:pPr>
            <a:r>
              <a:rPr lang="en-US" altLang="el-GR" dirty="0"/>
              <a:t>    to provide the answers</a:t>
            </a:r>
          </a:p>
          <a:p>
            <a:pPr lvl="2">
              <a:lnSpc>
                <a:spcPct val="80000"/>
              </a:lnSpc>
            </a:pPr>
            <a:endParaRPr lang="en-US" altLang="el-GR" sz="2800" dirty="0"/>
          </a:p>
          <a:p>
            <a:pPr>
              <a:lnSpc>
                <a:spcPct val="80000"/>
              </a:lnSpc>
            </a:pPr>
            <a:r>
              <a:rPr lang="en-US" altLang="el-GR" sz="2800" dirty="0"/>
              <a:t>Later, they discarded religious mythology to answer these questions and developed a secular methodology based on observation and logic</a:t>
            </a:r>
          </a:p>
          <a:p>
            <a:pPr>
              <a:lnSpc>
                <a:spcPct val="80000"/>
              </a:lnSpc>
            </a:pPr>
            <a:endParaRPr lang="en-US" altLang="el-GR" sz="2800" dirty="0"/>
          </a:p>
          <a:p>
            <a:pPr>
              <a:lnSpc>
                <a:spcPct val="80000"/>
              </a:lnSpc>
            </a:pPr>
            <a:r>
              <a:rPr lang="en-US" altLang="el-GR" sz="2800" dirty="0"/>
              <a:t>With this development came </a:t>
            </a:r>
            <a:r>
              <a:rPr lang="en-US" altLang="el-GR" sz="2800" b="1" dirty="0"/>
              <a:t>the birth of philosophy</a:t>
            </a:r>
          </a:p>
          <a:p>
            <a:pPr marL="0" indent="0">
              <a:buNone/>
            </a:pPr>
            <a:endParaRPr lang="el-GR" dirty="0"/>
          </a:p>
        </p:txBody>
      </p:sp>
    </p:spTree>
    <p:extLst>
      <p:ext uri="{BB962C8B-B14F-4D97-AF65-F5344CB8AC3E}">
        <p14:creationId xmlns:p14="http://schemas.microsoft.com/office/powerpoint/2010/main" val="4212117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43622A-FC6A-1BC8-841D-891D4BA5402D}"/>
            </a:ext>
          </a:extLst>
        </p:cNvPr>
        <p:cNvGrpSpPr/>
        <p:nvPr/>
      </p:nvGrpSpPr>
      <p:grpSpPr>
        <a:xfrm>
          <a:off x="0" y="0"/>
          <a:ext cx="0" cy="0"/>
          <a:chOff x="0" y="0"/>
          <a:chExt cx="0" cy="0"/>
        </a:xfrm>
      </p:grpSpPr>
      <p:sp>
        <p:nvSpPr>
          <p:cNvPr id="2" name="Τίτλος 1">
            <a:extLst>
              <a:ext uri="{FF2B5EF4-FFF2-40B4-BE49-F238E27FC236}">
                <a16:creationId xmlns:a16="http://schemas.microsoft.com/office/drawing/2014/main" id="{8A808B5A-B553-BEE4-32F7-93F162BB6533}"/>
              </a:ext>
            </a:extLst>
          </p:cNvPr>
          <p:cNvSpPr>
            <a:spLocks noGrp="1"/>
          </p:cNvSpPr>
          <p:nvPr>
            <p:ph type="title"/>
          </p:nvPr>
        </p:nvSpPr>
        <p:spPr/>
        <p:txBody>
          <a:bodyPr/>
          <a:lstStyle/>
          <a:p>
            <a:r>
              <a:rPr lang="en-US" b="1" dirty="0">
                <a:solidFill>
                  <a:srgbClr val="FF0000"/>
                </a:solidFill>
              </a:rPr>
              <a:t>The birth of philosophy</a:t>
            </a:r>
            <a:endParaRPr lang="el-GR" b="1" dirty="0">
              <a:solidFill>
                <a:srgbClr val="FF0000"/>
              </a:solidFill>
            </a:endParaRPr>
          </a:p>
        </p:txBody>
      </p:sp>
      <p:pic>
        <p:nvPicPr>
          <p:cNvPr id="6" name="Picture 9">
            <a:extLst>
              <a:ext uri="{FF2B5EF4-FFF2-40B4-BE49-F238E27FC236}">
                <a16:creationId xmlns:a16="http://schemas.microsoft.com/office/drawing/2014/main" id="{80C809A8-6692-0695-C462-4BCE49026A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34925" y="2617196"/>
            <a:ext cx="4467908" cy="33655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8" name="TextBox 7">
            <a:extLst>
              <a:ext uri="{FF2B5EF4-FFF2-40B4-BE49-F238E27FC236}">
                <a16:creationId xmlns:a16="http://schemas.microsoft.com/office/drawing/2014/main" id="{5459CA53-3166-2C52-40D5-A5380ACDBEB7}"/>
              </a:ext>
            </a:extLst>
          </p:cNvPr>
          <p:cNvSpPr txBox="1"/>
          <p:nvPr/>
        </p:nvSpPr>
        <p:spPr>
          <a:xfrm>
            <a:off x="4937760" y="2124469"/>
            <a:ext cx="4206240" cy="4236224"/>
          </a:xfrm>
          <a:prstGeom prst="rect">
            <a:avLst/>
          </a:prstGeom>
          <a:noFill/>
        </p:spPr>
        <p:txBody>
          <a:bodyPr wrap="square">
            <a:spAutoFit/>
          </a:bodyPr>
          <a:lstStyle/>
          <a:p>
            <a:pPr>
              <a:lnSpc>
                <a:spcPct val="80000"/>
              </a:lnSpc>
            </a:pPr>
            <a:endParaRPr lang="en-US" altLang="el-GR" sz="2400" dirty="0"/>
          </a:p>
          <a:p>
            <a:pPr>
              <a:lnSpc>
                <a:spcPct val="80000"/>
              </a:lnSpc>
            </a:pPr>
            <a:r>
              <a:rPr lang="en-US" altLang="el-GR" sz="2400" dirty="0"/>
              <a:t>- Because they were not as bound by tradition as city-states on mainland Greece</a:t>
            </a:r>
          </a:p>
          <a:p>
            <a:pPr>
              <a:lnSpc>
                <a:spcPct val="80000"/>
              </a:lnSpc>
            </a:pPr>
            <a:endParaRPr lang="en-US" altLang="el-GR" sz="2400" dirty="0"/>
          </a:p>
          <a:p>
            <a:pPr>
              <a:lnSpc>
                <a:spcPct val="80000"/>
              </a:lnSpc>
            </a:pPr>
            <a:r>
              <a:rPr lang="en-US" altLang="el-GR" sz="2400" dirty="0"/>
              <a:t>- Because they were also constantly in touch with the ancient science and speculation of the Middle East</a:t>
            </a:r>
          </a:p>
          <a:p>
            <a:pPr>
              <a:lnSpc>
                <a:spcPct val="80000"/>
              </a:lnSpc>
            </a:pPr>
            <a:endParaRPr lang="en-US" altLang="el-GR" sz="2400" dirty="0"/>
          </a:p>
          <a:p>
            <a:pPr>
              <a:lnSpc>
                <a:spcPct val="80000"/>
              </a:lnSpc>
            </a:pPr>
            <a:r>
              <a:rPr lang="en-US" altLang="el-GR" sz="2400" dirty="0"/>
              <a:t>They were more open to intellectual innovation and speculation than counterparts on the mainland</a:t>
            </a:r>
          </a:p>
        </p:txBody>
      </p:sp>
      <p:sp>
        <p:nvSpPr>
          <p:cNvPr id="12" name="TextBox 11">
            <a:extLst>
              <a:ext uri="{FF2B5EF4-FFF2-40B4-BE49-F238E27FC236}">
                <a16:creationId xmlns:a16="http://schemas.microsoft.com/office/drawing/2014/main" id="{72204616-DF3F-269C-8525-FAC3517DE44C}"/>
              </a:ext>
            </a:extLst>
          </p:cNvPr>
          <p:cNvSpPr txBox="1"/>
          <p:nvPr/>
        </p:nvSpPr>
        <p:spPr>
          <a:xfrm>
            <a:off x="182879" y="1539481"/>
            <a:ext cx="4572000" cy="986104"/>
          </a:xfrm>
          <a:prstGeom prst="rect">
            <a:avLst/>
          </a:prstGeom>
          <a:noFill/>
        </p:spPr>
        <p:txBody>
          <a:bodyPr wrap="square">
            <a:spAutoFit/>
          </a:bodyPr>
          <a:lstStyle/>
          <a:p>
            <a:pPr>
              <a:lnSpc>
                <a:spcPct val="80000"/>
              </a:lnSpc>
            </a:pPr>
            <a:r>
              <a:rPr lang="en-US" altLang="el-GR" sz="2400" dirty="0"/>
              <a:t>Philosophy originated in the Greek city states along the coast of Asia Minor around 600 BC</a:t>
            </a:r>
          </a:p>
        </p:txBody>
      </p:sp>
    </p:spTree>
    <p:extLst>
      <p:ext uri="{BB962C8B-B14F-4D97-AF65-F5344CB8AC3E}">
        <p14:creationId xmlns:p14="http://schemas.microsoft.com/office/powerpoint/2010/main" val="1698694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FF0000"/>
                </a:solidFill>
              </a:rPr>
              <a:t>Philosophy Before Socrates</a:t>
            </a:r>
          </a:p>
        </p:txBody>
      </p:sp>
      <p:sp>
        <p:nvSpPr>
          <p:cNvPr id="3" name="Content Placeholder 2"/>
          <p:cNvSpPr>
            <a:spLocks noGrp="1"/>
          </p:cNvSpPr>
          <p:nvPr>
            <p:ph idx="1"/>
          </p:nvPr>
        </p:nvSpPr>
        <p:spPr/>
        <p:txBody>
          <a:bodyPr>
            <a:normAutofit fontScale="92500" lnSpcReduction="10000"/>
          </a:bodyPr>
          <a:lstStyle/>
          <a:p>
            <a:r>
              <a:rPr b="1" dirty="0" err="1">
                <a:solidFill>
                  <a:srgbClr val="FF0000"/>
                </a:solidFill>
              </a:rPr>
              <a:t>Presocratics</a:t>
            </a:r>
            <a:r>
              <a:rPr dirty="0"/>
              <a:t> </a:t>
            </a:r>
            <a:r>
              <a:rPr lang="en-US" dirty="0"/>
              <a:t>: The First Philosophers of Nature</a:t>
            </a:r>
          </a:p>
          <a:p>
            <a:endParaRPr lang="en-US" dirty="0"/>
          </a:p>
          <a:p>
            <a:r>
              <a:rPr dirty="0"/>
              <a:t>lived before Socrates (6th–5th c. BCE) and shifted from myth to reason.</a:t>
            </a:r>
          </a:p>
          <a:p>
            <a:r>
              <a:rPr dirty="0"/>
              <a:t>Focused on nature, change, and the cosmos.</a:t>
            </a:r>
          </a:p>
          <a:p>
            <a:r>
              <a:rPr dirty="0"/>
              <a:t>Asked: </a:t>
            </a:r>
            <a:r>
              <a:rPr lang="en-US" dirty="0"/>
              <a:t>   </a:t>
            </a:r>
            <a:r>
              <a:rPr dirty="0"/>
              <a:t>What is the world made of?</a:t>
            </a:r>
            <a:endParaRPr lang="en-US" dirty="0"/>
          </a:p>
          <a:p>
            <a:pPr marL="0" indent="0">
              <a:buNone/>
            </a:pPr>
            <a:r>
              <a:rPr lang="en-US" dirty="0"/>
              <a:t>			    </a:t>
            </a:r>
            <a:r>
              <a:rPr dirty="0"/>
              <a:t>How does change happen?</a:t>
            </a:r>
          </a:p>
          <a:p>
            <a:r>
              <a:rPr dirty="0"/>
              <a:t>First philosophers of natural explanation (</a:t>
            </a:r>
            <a:r>
              <a:rPr dirty="0" err="1"/>
              <a:t>physikoi</a:t>
            </a:r>
            <a:r>
              <a:rPr dirty="0"/>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8" name="Rectangle 4">
            <a:extLst>
              <a:ext uri="{FF2B5EF4-FFF2-40B4-BE49-F238E27FC236}">
                <a16:creationId xmlns:a16="http://schemas.microsoft.com/office/drawing/2014/main" id="{1DE6D557-7E4D-FCE4-DF81-22165884840A}"/>
              </a:ext>
            </a:extLst>
          </p:cNvPr>
          <p:cNvSpPr>
            <a:spLocks noGrp="1" noChangeArrowheads="1"/>
          </p:cNvSpPr>
          <p:nvPr>
            <p:ph type="title"/>
          </p:nvPr>
        </p:nvSpPr>
        <p:spPr/>
        <p:txBody>
          <a:bodyPr>
            <a:normAutofit/>
          </a:bodyPr>
          <a:lstStyle/>
          <a:p>
            <a:r>
              <a:rPr lang="en-US" altLang="el-GR" sz="4000" b="1" dirty="0">
                <a:solidFill>
                  <a:srgbClr val="00B0F0"/>
                </a:solidFill>
              </a:rPr>
              <a:t>THALES OF MILETUS</a:t>
            </a:r>
          </a:p>
        </p:txBody>
      </p:sp>
      <p:sp>
        <p:nvSpPr>
          <p:cNvPr id="6149" name="Rectangle 5">
            <a:extLst>
              <a:ext uri="{FF2B5EF4-FFF2-40B4-BE49-F238E27FC236}">
                <a16:creationId xmlns:a16="http://schemas.microsoft.com/office/drawing/2014/main" id="{114B666B-6F80-7A97-FE94-FDF5CF76074A}"/>
              </a:ext>
            </a:extLst>
          </p:cNvPr>
          <p:cNvSpPr>
            <a:spLocks noGrp="1" noChangeArrowheads="1"/>
          </p:cNvSpPr>
          <p:nvPr>
            <p:ph type="body" sz="half" idx="1"/>
          </p:nvPr>
        </p:nvSpPr>
        <p:spPr>
          <a:xfrm>
            <a:off x="457200" y="1600200"/>
            <a:ext cx="4343400" cy="4983162"/>
          </a:xfrm>
        </p:spPr>
        <p:txBody>
          <a:bodyPr>
            <a:normAutofit/>
          </a:bodyPr>
          <a:lstStyle/>
          <a:p>
            <a:r>
              <a:rPr lang="en-US" altLang="el-GR" sz="2600" dirty="0"/>
              <a:t>Born around 625 BC</a:t>
            </a:r>
          </a:p>
          <a:p>
            <a:r>
              <a:rPr lang="en-US" altLang="el-GR" sz="2600" dirty="0"/>
              <a:t>Became a well-known astronomer and correctly predicted a solar eclipse</a:t>
            </a:r>
          </a:p>
          <a:p>
            <a:pPr lvl="1"/>
            <a:r>
              <a:rPr lang="en-US" altLang="el-GR" sz="2600" dirty="0"/>
              <a:t>Also developed theories about size and orbits of the sun and moon</a:t>
            </a:r>
          </a:p>
        </p:txBody>
      </p:sp>
      <p:pic>
        <p:nvPicPr>
          <p:cNvPr id="6151" name="Picture 7">
            <a:extLst>
              <a:ext uri="{FF2B5EF4-FFF2-40B4-BE49-F238E27FC236}">
                <a16:creationId xmlns:a16="http://schemas.microsoft.com/office/drawing/2014/main" id="{DEC752FF-AEC5-F067-AAD2-2D94D1FC98C2}"/>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5461000" y="1600200"/>
            <a:ext cx="3082925" cy="37163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transition>
    <p:newsfla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F5B95F10-D9CB-A478-C57A-DD0EA154209D}"/>
              </a:ext>
            </a:extLst>
          </p:cNvPr>
          <p:cNvSpPr>
            <a:spLocks noGrp="1" noChangeArrowheads="1"/>
          </p:cNvSpPr>
          <p:nvPr>
            <p:ph type="title"/>
          </p:nvPr>
        </p:nvSpPr>
        <p:spPr>
          <a:xfrm>
            <a:off x="457200" y="304800"/>
            <a:ext cx="8229600" cy="1143000"/>
          </a:xfrm>
        </p:spPr>
        <p:txBody>
          <a:bodyPr/>
          <a:lstStyle/>
          <a:p>
            <a:r>
              <a:rPr lang="en-US" altLang="el-GR" sz="4000" b="1" dirty="0">
                <a:solidFill>
                  <a:srgbClr val="00B0F0"/>
                </a:solidFill>
              </a:rPr>
              <a:t>THALES’ THEORY OF THE UNIVERSE</a:t>
            </a:r>
          </a:p>
        </p:txBody>
      </p:sp>
      <p:sp>
        <p:nvSpPr>
          <p:cNvPr id="8195" name="Rectangle 3">
            <a:extLst>
              <a:ext uri="{FF2B5EF4-FFF2-40B4-BE49-F238E27FC236}">
                <a16:creationId xmlns:a16="http://schemas.microsoft.com/office/drawing/2014/main" id="{21F4821E-C233-E8AD-94D8-99A10E2B2655}"/>
              </a:ext>
            </a:extLst>
          </p:cNvPr>
          <p:cNvSpPr>
            <a:spLocks noGrp="1" noChangeArrowheads="1"/>
          </p:cNvSpPr>
          <p:nvPr>
            <p:ph type="body" idx="1"/>
          </p:nvPr>
        </p:nvSpPr>
        <p:spPr>
          <a:xfrm>
            <a:off x="0" y="1676400"/>
            <a:ext cx="9144000" cy="4525963"/>
          </a:xfrm>
        </p:spPr>
        <p:txBody>
          <a:bodyPr>
            <a:normAutofit/>
          </a:bodyPr>
          <a:lstStyle/>
          <a:p>
            <a:pPr>
              <a:lnSpc>
                <a:spcPct val="80000"/>
              </a:lnSpc>
            </a:pPr>
            <a:r>
              <a:rPr lang="en-US" altLang="el-GR" sz="2600" dirty="0"/>
              <a:t>Divided all matter in the universe into two categories</a:t>
            </a:r>
          </a:p>
          <a:p>
            <a:pPr lvl="1">
              <a:lnSpc>
                <a:spcPct val="80000"/>
              </a:lnSpc>
            </a:pPr>
            <a:r>
              <a:rPr lang="en-US" altLang="el-GR" sz="2600" dirty="0"/>
              <a:t>Material objects</a:t>
            </a:r>
          </a:p>
          <a:p>
            <a:pPr marL="914400" lvl="2" indent="0">
              <a:lnSpc>
                <a:spcPct val="80000"/>
              </a:lnSpc>
              <a:buNone/>
            </a:pPr>
            <a:r>
              <a:rPr lang="en-US" altLang="el-GR" sz="2600" dirty="0"/>
              <a:t>Which had their origin in water</a:t>
            </a:r>
          </a:p>
          <a:p>
            <a:pPr lvl="1">
              <a:lnSpc>
                <a:spcPct val="80000"/>
              </a:lnSpc>
            </a:pPr>
            <a:r>
              <a:rPr lang="en-US" altLang="el-GR" sz="2600" dirty="0"/>
              <a:t>Animate spirits</a:t>
            </a:r>
          </a:p>
          <a:p>
            <a:pPr marL="914400" lvl="2" indent="0">
              <a:lnSpc>
                <a:spcPct val="80000"/>
              </a:lnSpc>
              <a:buNone/>
            </a:pPr>
            <a:r>
              <a:rPr lang="en-US" altLang="el-GR" sz="2600" dirty="0"/>
              <a:t>Had the ability to move on their own</a:t>
            </a:r>
          </a:p>
          <a:p>
            <a:pPr lvl="2">
              <a:lnSpc>
                <a:spcPct val="80000"/>
              </a:lnSpc>
            </a:pPr>
            <a:endParaRPr lang="en-US" altLang="el-GR" sz="2600" dirty="0"/>
          </a:p>
          <a:p>
            <a:pPr>
              <a:lnSpc>
                <a:spcPct val="80000"/>
              </a:lnSpc>
            </a:pPr>
            <a:r>
              <a:rPr lang="en-US" altLang="el-GR" sz="2600" dirty="0"/>
              <a:t>We all know that his theory was wrong, but he nonetheless did something important:</a:t>
            </a:r>
          </a:p>
          <a:p>
            <a:pPr marL="0" indent="0">
              <a:lnSpc>
                <a:spcPct val="80000"/>
              </a:lnSpc>
              <a:buNone/>
            </a:pPr>
            <a:r>
              <a:rPr lang="en-US" altLang="el-GR" sz="2600" dirty="0"/>
              <a:t>     Saw universe as tangible, finite, and knowable</a:t>
            </a:r>
          </a:p>
          <a:p>
            <a:pPr marL="0" indent="0">
              <a:lnSpc>
                <a:spcPct val="80000"/>
              </a:lnSpc>
              <a:buNone/>
            </a:pPr>
            <a:r>
              <a:rPr lang="en-US" altLang="el-GR" sz="2600" dirty="0"/>
              <a:t>     Not a mysterious and nebulous entity that only the gods could </a:t>
            </a:r>
          </a:p>
          <a:p>
            <a:pPr marL="0" indent="0">
              <a:lnSpc>
                <a:spcPct val="80000"/>
              </a:lnSpc>
              <a:buNone/>
            </a:pPr>
            <a:r>
              <a:rPr lang="en-US" altLang="el-GR" sz="2600" dirty="0"/>
              <a:t>     understand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
            <a:extLst>
              <a:ext uri="{FF2B5EF4-FFF2-40B4-BE49-F238E27FC236}">
                <a16:creationId xmlns:a16="http://schemas.microsoft.com/office/drawing/2014/main" id="{33FF39C7-8A46-8333-9F00-03AAB53DA492}"/>
              </a:ext>
            </a:extLst>
          </p:cNvPr>
          <p:cNvSpPr>
            <a:spLocks noGrp="1" noChangeArrowheads="1"/>
          </p:cNvSpPr>
          <p:nvPr>
            <p:ph type="body" idx="1"/>
          </p:nvPr>
        </p:nvSpPr>
        <p:spPr>
          <a:xfrm>
            <a:off x="0" y="1691640"/>
            <a:ext cx="9144000" cy="4525963"/>
          </a:xfrm>
        </p:spPr>
        <p:txBody>
          <a:bodyPr>
            <a:normAutofit lnSpcReduction="10000"/>
          </a:bodyPr>
          <a:lstStyle/>
          <a:p>
            <a:pPr lvl="1">
              <a:lnSpc>
                <a:spcPct val="90000"/>
              </a:lnSpc>
              <a:buFont typeface="Arial" panose="020B0604020202020204" pitchFamily="34" charset="0"/>
              <a:buChar char="•"/>
            </a:pPr>
            <a:r>
              <a:rPr lang="en-US" altLang="el-GR" dirty="0"/>
              <a:t>Asserted that the universe could be known by men</a:t>
            </a:r>
          </a:p>
          <a:p>
            <a:pPr lvl="1">
              <a:lnSpc>
                <a:spcPct val="90000"/>
              </a:lnSpc>
              <a:buFont typeface="Arial" panose="020B0604020202020204" pitchFamily="34" charset="0"/>
              <a:buChar char="•"/>
            </a:pPr>
            <a:endParaRPr lang="en-US" altLang="el-GR" sz="2800" dirty="0"/>
          </a:p>
          <a:p>
            <a:pPr lvl="1">
              <a:lnSpc>
                <a:spcPct val="90000"/>
              </a:lnSpc>
              <a:buFont typeface="Arial" panose="020B0604020202020204" pitchFamily="34" charset="0"/>
              <a:buChar char="•"/>
            </a:pPr>
            <a:r>
              <a:rPr lang="en-US" altLang="el-GR" dirty="0"/>
              <a:t>R</a:t>
            </a:r>
            <a:r>
              <a:rPr lang="en-US" altLang="el-GR" sz="2800" dirty="0"/>
              <a:t>ejected theological and mythological interpretations of the universe and instead sought rational explanations</a:t>
            </a:r>
          </a:p>
          <a:p>
            <a:pPr lvl="1">
              <a:lnSpc>
                <a:spcPct val="90000"/>
              </a:lnSpc>
              <a:buFont typeface="Arial" panose="020B0604020202020204" pitchFamily="34" charset="0"/>
              <a:buChar char="•"/>
            </a:pPr>
            <a:endParaRPr lang="en-US" altLang="el-GR" dirty="0"/>
          </a:p>
          <a:p>
            <a:pPr lvl="1">
              <a:lnSpc>
                <a:spcPct val="90000"/>
              </a:lnSpc>
              <a:buFont typeface="Arial" panose="020B0604020202020204" pitchFamily="34" charset="0"/>
              <a:buChar char="•"/>
            </a:pPr>
            <a:r>
              <a:rPr lang="en-US" altLang="el-GR" sz="2800" dirty="0"/>
              <a:t>Opened the door for a whole new series of questions once the age-old obstacle of relying on the gods for all answers had been overcome</a:t>
            </a:r>
          </a:p>
          <a:p>
            <a:pPr lvl="3">
              <a:lnSpc>
                <a:spcPct val="90000"/>
              </a:lnSpc>
            </a:pPr>
            <a:r>
              <a:rPr lang="en-US" altLang="el-GR" sz="2800" dirty="0"/>
              <a:t>What is man and what is the best society for man?</a:t>
            </a:r>
          </a:p>
          <a:p>
            <a:pPr lvl="3">
              <a:lnSpc>
                <a:spcPct val="90000"/>
              </a:lnSpc>
            </a:pPr>
            <a:r>
              <a:rPr lang="en-US" altLang="el-GR" sz="2800" dirty="0"/>
              <a:t>What is truth and how can one recognize it?</a:t>
            </a:r>
          </a:p>
          <a:p>
            <a:pPr lvl="3">
              <a:lnSpc>
                <a:spcPct val="90000"/>
              </a:lnSpc>
            </a:pPr>
            <a:r>
              <a:rPr lang="en-US" altLang="el-GR" sz="2800" dirty="0"/>
              <a:t>What is virtue and how can one acquire it?</a:t>
            </a:r>
          </a:p>
          <a:p>
            <a:pPr>
              <a:lnSpc>
                <a:spcPct val="90000"/>
              </a:lnSpc>
            </a:pPr>
            <a:endParaRPr lang="en-US" altLang="el-GR" sz="2400" dirty="0"/>
          </a:p>
        </p:txBody>
      </p:sp>
      <p:sp>
        <p:nvSpPr>
          <p:cNvPr id="4" name="Rectangle 4">
            <a:extLst>
              <a:ext uri="{FF2B5EF4-FFF2-40B4-BE49-F238E27FC236}">
                <a16:creationId xmlns:a16="http://schemas.microsoft.com/office/drawing/2014/main" id="{DD4BB67A-597D-E920-43E7-187CB4240963}"/>
              </a:ext>
            </a:extLst>
          </p:cNvPr>
          <p:cNvSpPr>
            <a:spLocks noGrp="1" noChangeArrowheads="1"/>
          </p:cNvSpPr>
          <p:nvPr>
            <p:ph type="title"/>
          </p:nvPr>
        </p:nvSpPr>
        <p:spPr>
          <a:xfrm>
            <a:off x="457200" y="274638"/>
            <a:ext cx="8229600" cy="1143000"/>
          </a:xfrm>
        </p:spPr>
        <p:txBody>
          <a:bodyPr>
            <a:normAutofit fontScale="90000"/>
          </a:bodyPr>
          <a:lstStyle/>
          <a:p>
            <a:r>
              <a:rPr lang="en-US" altLang="el-GR" sz="4000" b="1" dirty="0">
                <a:solidFill>
                  <a:srgbClr val="00B0F0"/>
                </a:solidFill>
              </a:rPr>
              <a:t>THALES OF MILETUS</a:t>
            </a:r>
            <a:br>
              <a:rPr lang="en-US" altLang="el-GR" sz="4000" b="1" dirty="0">
                <a:solidFill>
                  <a:srgbClr val="00B0F0"/>
                </a:solidFill>
              </a:rPr>
            </a:br>
            <a:r>
              <a:rPr lang="en-US" altLang="el-GR" sz="4000" dirty="0"/>
              <a:t>First (West) Philosopher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 y="274638"/>
            <a:ext cx="8610600" cy="1143000"/>
          </a:xfrm>
        </p:spPr>
        <p:txBody>
          <a:bodyPr>
            <a:normAutofit/>
          </a:bodyPr>
          <a:lstStyle/>
          <a:p>
            <a:r>
              <a:rPr sz="3600" b="1" dirty="0">
                <a:solidFill>
                  <a:srgbClr val="00B0F0"/>
                </a:solidFill>
              </a:rPr>
              <a:t>The Milesian School – The First Scientists</a:t>
            </a:r>
          </a:p>
        </p:txBody>
      </p:sp>
      <p:sp>
        <p:nvSpPr>
          <p:cNvPr id="3" name="Content Placeholder 2"/>
          <p:cNvSpPr>
            <a:spLocks noGrp="1"/>
          </p:cNvSpPr>
          <p:nvPr>
            <p:ph idx="1"/>
          </p:nvPr>
        </p:nvSpPr>
        <p:spPr>
          <a:xfrm>
            <a:off x="373380" y="1599882"/>
            <a:ext cx="8229600" cy="4525963"/>
          </a:xfrm>
        </p:spPr>
        <p:txBody>
          <a:bodyPr/>
          <a:lstStyle/>
          <a:p>
            <a:pPr marL="0" indent="0">
              <a:buNone/>
            </a:pPr>
            <a:r>
              <a:rPr dirty="0"/>
              <a:t>Early thinkers from Miletus who sought the substance of all things:</a:t>
            </a:r>
            <a:endParaRPr lang="es-ES" dirty="0"/>
          </a:p>
          <a:p>
            <a:pPr marL="0" indent="0">
              <a:buNone/>
            </a:pPr>
            <a:endParaRPr dirty="0"/>
          </a:p>
          <a:p>
            <a:r>
              <a:rPr lang="en-US" b="1" dirty="0">
                <a:solidFill>
                  <a:srgbClr val="00B0F0"/>
                </a:solidFill>
              </a:rPr>
              <a:t>T</a:t>
            </a:r>
            <a:r>
              <a:rPr b="1" dirty="0">
                <a:solidFill>
                  <a:srgbClr val="00B0F0"/>
                </a:solidFill>
              </a:rPr>
              <a:t>hales </a:t>
            </a:r>
            <a:r>
              <a:rPr dirty="0"/>
              <a:t>– </a:t>
            </a:r>
            <a:r>
              <a:rPr lang="es-ES" dirty="0"/>
              <a:t> </a:t>
            </a:r>
            <a:r>
              <a:rPr dirty="0"/>
              <a:t>Everything is made of water</a:t>
            </a:r>
          </a:p>
          <a:p>
            <a:r>
              <a:rPr b="1" dirty="0">
                <a:solidFill>
                  <a:srgbClr val="00B0F0"/>
                </a:solidFill>
              </a:rPr>
              <a:t>Anaximander</a:t>
            </a:r>
            <a:r>
              <a:rPr dirty="0"/>
              <a:t> –</a:t>
            </a:r>
            <a:r>
              <a:rPr lang="es-ES" dirty="0"/>
              <a:t> </a:t>
            </a:r>
            <a:r>
              <a:rPr dirty="0"/>
              <a:t> The 'Apeiron' (the Boundless) is the origin</a:t>
            </a:r>
          </a:p>
          <a:p>
            <a:r>
              <a:rPr b="1" dirty="0">
                <a:solidFill>
                  <a:srgbClr val="00B0F0"/>
                </a:solidFill>
              </a:rPr>
              <a:t>Anaximenes</a:t>
            </a:r>
            <a:r>
              <a:rPr dirty="0"/>
              <a:t> – </a:t>
            </a:r>
            <a:r>
              <a:rPr lang="es-ES" dirty="0"/>
              <a:t> </a:t>
            </a:r>
            <a:r>
              <a:rPr dirty="0"/>
              <a:t>Everything is air, condensed or rarefied</a:t>
            </a:r>
          </a:p>
        </p:txBody>
      </p:sp>
    </p:spTree>
    <p:extLst>
      <p:ext uri="{BB962C8B-B14F-4D97-AF65-F5344CB8AC3E}">
        <p14:creationId xmlns:p14="http://schemas.microsoft.com/office/powerpoint/2010/main" val="4203193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5158"/>
            <a:ext cx="8229600" cy="1143000"/>
          </a:xfrm>
        </p:spPr>
        <p:txBody>
          <a:bodyPr>
            <a:normAutofit fontScale="90000"/>
          </a:bodyPr>
          <a:lstStyle/>
          <a:p>
            <a:r>
              <a:rPr b="1" dirty="0">
                <a:solidFill>
                  <a:srgbClr val="00B0F0"/>
                </a:solidFill>
              </a:rPr>
              <a:t>Heraclitus of Ephesus</a:t>
            </a:r>
            <a:br>
              <a:rPr lang="es-ES" b="1" dirty="0">
                <a:solidFill>
                  <a:srgbClr val="00B0F0"/>
                </a:solidFill>
              </a:rPr>
            </a:br>
            <a:r>
              <a:rPr lang="en-US" dirty="0"/>
              <a:t>'Everything flows' – Panta </a:t>
            </a:r>
            <a:r>
              <a:rPr lang="en-US" dirty="0" err="1"/>
              <a:t>Rhei</a:t>
            </a:r>
            <a:endParaRPr b="1" dirty="0">
              <a:solidFill>
                <a:srgbClr val="00B0F0"/>
              </a:solidFill>
            </a:endParaRPr>
          </a:p>
        </p:txBody>
      </p:sp>
      <p:sp>
        <p:nvSpPr>
          <p:cNvPr id="3" name="Content Placeholder 2"/>
          <p:cNvSpPr>
            <a:spLocks noGrp="1"/>
          </p:cNvSpPr>
          <p:nvPr>
            <p:ph idx="1"/>
          </p:nvPr>
        </p:nvSpPr>
        <p:spPr>
          <a:xfrm>
            <a:off x="457200" y="2057399"/>
            <a:ext cx="8229600" cy="4525963"/>
          </a:xfrm>
        </p:spPr>
        <p:txBody>
          <a:bodyPr>
            <a:normAutofit/>
          </a:bodyPr>
          <a:lstStyle/>
          <a:p>
            <a:r>
              <a:rPr dirty="0"/>
              <a:t>Philosopher of change and conflict</a:t>
            </a:r>
            <a:endParaRPr lang="es-ES" dirty="0"/>
          </a:p>
          <a:p>
            <a:r>
              <a:rPr dirty="0"/>
              <a:t> Believed in unity through opposites</a:t>
            </a:r>
          </a:p>
          <a:p>
            <a:r>
              <a:rPr dirty="0"/>
              <a:t>The world is made of fire and governed by Logos (reason)</a:t>
            </a:r>
          </a:p>
          <a:p>
            <a:pPr marL="0" indent="0">
              <a:buNone/>
            </a:pPr>
            <a:endParaRPr lang="es-ES" dirty="0"/>
          </a:p>
          <a:p>
            <a:pPr marL="0" indent="0">
              <a:buNone/>
            </a:pPr>
            <a:r>
              <a:rPr dirty="0"/>
              <a:t>Famous quote: </a:t>
            </a:r>
            <a:endParaRPr lang="es-ES" dirty="0"/>
          </a:p>
          <a:p>
            <a:pPr marL="0" indent="0">
              <a:buNone/>
            </a:pPr>
            <a:r>
              <a:rPr dirty="0"/>
              <a:t>'You cannot step into the same river twice.'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16915"/>
            <a:ext cx="8229600" cy="1143000"/>
          </a:xfrm>
        </p:spPr>
        <p:txBody>
          <a:bodyPr>
            <a:normAutofit fontScale="90000"/>
          </a:bodyPr>
          <a:lstStyle/>
          <a:p>
            <a:r>
              <a:rPr b="1" dirty="0">
                <a:solidFill>
                  <a:srgbClr val="00B0F0"/>
                </a:solidFill>
              </a:rPr>
              <a:t>Parmenides of Elea</a:t>
            </a:r>
            <a:r>
              <a:rPr dirty="0"/>
              <a:t> </a:t>
            </a:r>
            <a:br>
              <a:rPr lang="es-ES" dirty="0"/>
            </a:br>
            <a:r>
              <a:rPr dirty="0"/>
              <a:t>Change is an Illusion</a:t>
            </a:r>
          </a:p>
        </p:txBody>
      </p:sp>
      <p:sp>
        <p:nvSpPr>
          <p:cNvPr id="3" name="Content Placeholder 2"/>
          <p:cNvSpPr>
            <a:spLocks noGrp="1"/>
          </p:cNvSpPr>
          <p:nvPr>
            <p:ph idx="1"/>
          </p:nvPr>
        </p:nvSpPr>
        <p:spPr/>
        <p:txBody>
          <a:bodyPr/>
          <a:lstStyle/>
          <a:p>
            <a:endParaRPr lang="es-ES" dirty="0"/>
          </a:p>
          <a:p>
            <a:r>
              <a:rPr dirty="0"/>
              <a:t>In contrast to Heraclitus, Parmenides argued that change is impossible</a:t>
            </a:r>
          </a:p>
          <a:p>
            <a:r>
              <a:rPr dirty="0"/>
              <a:t>Reality is one, unchanging, eternal.</a:t>
            </a:r>
          </a:p>
          <a:p>
            <a:r>
              <a:rPr dirty="0"/>
              <a:t>Senses are deceptive – only reason reveals truth</a:t>
            </a:r>
          </a:p>
          <a:p>
            <a:pPr marL="0" indent="0">
              <a:buNone/>
            </a:pPr>
            <a:endParaRPr lang="es-ES" dirty="0"/>
          </a:p>
          <a:p>
            <a:pPr marL="0" indent="0">
              <a:buNone/>
            </a:pPr>
            <a:r>
              <a:rPr dirty="0"/>
              <a:t>Famous idea: Being is, non-being is not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55" name="Rectangle 1054">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80060" y="4777739"/>
            <a:ext cx="2564242" cy="1412119"/>
          </a:xfrm>
        </p:spPr>
        <p:txBody>
          <a:bodyPr vert="horz" lIns="91440" tIns="45720" rIns="91440" bIns="45720" rtlCol="0" anchor="ctr">
            <a:normAutofit/>
          </a:bodyPr>
          <a:lstStyle/>
          <a:p>
            <a:pPr algn="l" defTabSz="914400">
              <a:lnSpc>
                <a:spcPct val="90000"/>
              </a:lnSpc>
            </a:pPr>
            <a:r>
              <a:rPr lang="en-US" sz="2300" dirty="0"/>
              <a:t>Bridging Minds: Ancient Greek and Chinese Philosophy</a:t>
            </a:r>
          </a:p>
        </p:txBody>
      </p:sp>
      <p:pic>
        <p:nvPicPr>
          <p:cNvPr id="1026" name="Picture 2" descr="Generated image">
            <a:extLst>
              <a:ext uri="{FF2B5EF4-FFF2-40B4-BE49-F238E27FC236}">
                <a16:creationId xmlns:a16="http://schemas.microsoft.com/office/drawing/2014/main" id="{EF961106-09F6-0D7F-7EE9-A45822158C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22305" b="3011"/>
          <a:stretch>
            <a:fillRect/>
          </a:stretch>
        </p:blipFill>
        <p:spPr bwMode="auto">
          <a:xfrm>
            <a:off x="20" y="10"/>
            <a:ext cx="9143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a:noFill/>
          <a:extLst>
            <a:ext uri="{909E8E84-426E-40DD-AFC4-6F175D3DCCD1}">
              <a14:hiddenFill xmlns:a14="http://schemas.microsoft.com/office/drawing/2010/main">
                <a:solidFill>
                  <a:srgbClr val="FFFFFF"/>
                </a:solidFill>
              </a14:hiddenFill>
            </a:ext>
          </a:extLst>
        </p:spPr>
      </p:pic>
      <p:sp>
        <p:nvSpPr>
          <p:cNvPr id="1057"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74529" y="5470492"/>
            <a:ext cx="1371600" cy="13716"/>
          </a:xfrm>
          <a:custGeom>
            <a:avLst/>
            <a:gdLst>
              <a:gd name="connsiteX0" fmla="*/ 0 w 1371600"/>
              <a:gd name="connsiteY0" fmla="*/ 0 h 13716"/>
              <a:gd name="connsiteX1" fmla="*/ 685800 w 1371600"/>
              <a:gd name="connsiteY1" fmla="*/ 0 h 13716"/>
              <a:gd name="connsiteX2" fmla="*/ 1371600 w 1371600"/>
              <a:gd name="connsiteY2" fmla="*/ 0 h 13716"/>
              <a:gd name="connsiteX3" fmla="*/ 1371600 w 1371600"/>
              <a:gd name="connsiteY3" fmla="*/ 13716 h 13716"/>
              <a:gd name="connsiteX4" fmla="*/ 713232 w 1371600"/>
              <a:gd name="connsiteY4" fmla="*/ 13716 h 13716"/>
              <a:gd name="connsiteX5" fmla="*/ 0 w 1371600"/>
              <a:gd name="connsiteY5" fmla="*/ 13716 h 13716"/>
              <a:gd name="connsiteX6" fmla="*/ 0 w 1371600"/>
              <a:gd name="connsiteY6"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3716" fill="none" extrusionOk="0">
                <a:moveTo>
                  <a:pt x="0" y="0"/>
                </a:moveTo>
                <a:cubicBezTo>
                  <a:pt x="247303" y="31625"/>
                  <a:pt x="422310" y="-25629"/>
                  <a:pt x="685800" y="0"/>
                </a:cubicBezTo>
                <a:cubicBezTo>
                  <a:pt x="949290" y="25629"/>
                  <a:pt x="1192357" y="6696"/>
                  <a:pt x="1371600" y="0"/>
                </a:cubicBezTo>
                <a:cubicBezTo>
                  <a:pt x="1371127" y="2892"/>
                  <a:pt x="1371229" y="8681"/>
                  <a:pt x="1371600" y="13716"/>
                </a:cubicBezTo>
                <a:cubicBezTo>
                  <a:pt x="1107995" y="21892"/>
                  <a:pt x="1033361" y="28370"/>
                  <a:pt x="713232" y="13716"/>
                </a:cubicBezTo>
                <a:cubicBezTo>
                  <a:pt x="393103" y="-938"/>
                  <a:pt x="289343" y="38649"/>
                  <a:pt x="0" y="13716"/>
                </a:cubicBezTo>
                <a:cubicBezTo>
                  <a:pt x="227" y="7219"/>
                  <a:pt x="197" y="5990"/>
                  <a:pt x="0" y="0"/>
                </a:cubicBezTo>
                <a:close/>
              </a:path>
              <a:path w="1371600" h="13716" stroke="0" extrusionOk="0">
                <a:moveTo>
                  <a:pt x="0" y="0"/>
                </a:moveTo>
                <a:cubicBezTo>
                  <a:pt x="170249" y="-24099"/>
                  <a:pt x="504634" y="14338"/>
                  <a:pt x="644652" y="0"/>
                </a:cubicBezTo>
                <a:cubicBezTo>
                  <a:pt x="784670" y="-14338"/>
                  <a:pt x="1087773" y="8679"/>
                  <a:pt x="1371600" y="0"/>
                </a:cubicBezTo>
                <a:cubicBezTo>
                  <a:pt x="1372228" y="6235"/>
                  <a:pt x="1371259" y="10206"/>
                  <a:pt x="1371600" y="13716"/>
                </a:cubicBezTo>
                <a:cubicBezTo>
                  <a:pt x="1176823" y="-5981"/>
                  <a:pt x="900830" y="5417"/>
                  <a:pt x="713232" y="13716"/>
                </a:cubicBezTo>
                <a:cubicBezTo>
                  <a:pt x="525634" y="22015"/>
                  <a:pt x="282837" y="1152"/>
                  <a:pt x="0" y="13716"/>
                </a:cubicBezTo>
                <a:cubicBezTo>
                  <a:pt x="596" y="8712"/>
                  <a:pt x="320" y="3422"/>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3490720" y="4777739"/>
            <a:ext cx="5173220" cy="1399223"/>
          </a:xfrm>
        </p:spPr>
        <p:txBody>
          <a:bodyPr vert="horz" lIns="91440" tIns="45720" rIns="91440" bIns="45720" rtlCol="0" anchor="ctr">
            <a:normAutofit/>
          </a:bodyPr>
          <a:lstStyle/>
          <a:p>
            <a:pPr algn="l" defTabSz="914400">
              <a:lnSpc>
                <a:spcPct val="90000"/>
              </a:lnSpc>
            </a:pPr>
            <a:r>
              <a:rPr lang="en-US" sz="2800" dirty="0">
                <a:solidFill>
                  <a:schemeClr val="tx1"/>
                </a:solidFill>
              </a:rPr>
              <a:t>Wisdom across civilizations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35916"/>
            <a:ext cx="8229600" cy="1143000"/>
          </a:xfrm>
        </p:spPr>
        <p:txBody>
          <a:bodyPr>
            <a:normAutofit/>
          </a:bodyPr>
          <a:lstStyle/>
          <a:p>
            <a:r>
              <a:rPr sz="4000" b="1" dirty="0">
                <a:solidFill>
                  <a:srgbClr val="00B0F0"/>
                </a:solidFill>
              </a:rPr>
              <a:t>Why the </a:t>
            </a:r>
            <a:r>
              <a:rPr sz="4000" b="1" dirty="0" err="1">
                <a:solidFill>
                  <a:srgbClr val="00B0F0"/>
                </a:solidFill>
              </a:rPr>
              <a:t>Presocratics</a:t>
            </a:r>
            <a:r>
              <a:rPr sz="4000" b="1" dirty="0">
                <a:solidFill>
                  <a:srgbClr val="00B0F0"/>
                </a:solidFill>
              </a:rPr>
              <a:t> Matter</a:t>
            </a:r>
          </a:p>
        </p:txBody>
      </p:sp>
      <p:sp>
        <p:nvSpPr>
          <p:cNvPr id="3" name="Content Placeholder 2"/>
          <p:cNvSpPr>
            <a:spLocks noGrp="1"/>
          </p:cNvSpPr>
          <p:nvPr>
            <p:ph idx="1"/>
          </p:nvPr>
        </p:nvSpPr>
        <p:spPr>
          <a:xfrm>
            <a:off x="457200" y="1996121"/>
            <a:ext cx="8229600" cy="4525963"/>
          </a:xfrm>
        </p:spPr>
        <p:txBody>
          <a:bodyPr>
            <a:normAutofit lnSpcReduction="10000"/>
          </a:bodyPr>
          <a:lstStyle/>
          <a:p>
            <a:r>
              <a:rPr dirty="0"/>
              <a:t>Their legacy shaped philosophy and science.</a:t>
            </a:r>
            <a:endParaRPr lang="es-ES" dirty="0"/>
          </a:p>
          <a:p>
            <a:pPr marL="0" indent="0">
              <a:buNone/>
            </a:pPr>
            <a:endParaRPr dirty="0"/>
          </a:p>
          <a:p>
            <a:r>
              <a:rPr dirty="0"/>
              <a:t>First rational explanations of the universe.</a:t>
            </a:r>
            <a:endParaRPr lang="es-ES" dirty="0"/>
          </a:p>
          <a:p>
            <a:endParaRPr dirty="0"/>
          </a:p>
          <a:p>
            <a:r>
              <a:rPr dirty="0"/>
              <a:t>Influenced Plato, Aristotle, and later thought</a:t>
            </a:r>
            <a:endParaRPr lang="es-ES" dirty="0"/>
          </a:p>
          <a:p>
            <a:endParaRPr dirty="0"/>
          </a:p>
          <a:p>
            <a:r>
              <a:rPr dirty="0"/>
              <a:t>Asked fundamental questions still debated today</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4">
            <a:extLst>
              <a:ext uri="{FF2B5EF4-FFF2-40B4-BE49-F238E27FC236}">
                <a16:creationId xmlns:a16="http://schemas.microsoft.com/office/drawing/2014/main" id="{8400CFF9-13F4-D901-FABF-F1E9BE929014}"/>
              </a:ext>
            </a:extLst>
          </p:cNvPr>
          <p:cNvSpPr>
            <a:spLocks noGrp="1" noChangeArrowheads="1"/>
          </p:cNvSpPr>
          <p:nvPr>
            <p:ph type="title"/>
          </p:nvPr>
        </p:nvSpPr>
        <p:spPr>
          <a:xfrm>
            <a:off x="457200" y="342900"/>
            <a:ext cx="8229600" cy="1143000"/>
          </a:xfrm>
        </p:spPr>
        <p:txBody>
          <a:bodyPr>
            <a:normAutofit/>
          </a:bodyPr>
          <a:lstStyle/>
          <a:p>
            <a:r>
              <a:rPr lang="en-US" altLang="el-GR" sz="4000" b="1" dirty="0">
                <a:solidFill>
                  <a:srgbClr val="00B0F0"/>
                </a:solidFill>
              </a:rPr>
              <a:t>THE SOPHISTS</a:t>
            </a:r>
          </a:p>
        </p:txBody>
      </p:sp>
      <p:sp>
        <p:nvSpPr>
          <p:cNvPr id="9221" name="Rectangle 5">
            <a:extLst>
              <a:ext uri="{FF2B5EF4-FFF2-40B4-BE49-F238E27FC236}">
                <a16:creationId xmlns:a16="http://schemas.microsoft.com/office/drawing/2014/main" id="{65BDFB60-8D73-8D12-026E-4E81B4C74F45}"/>
              </a:ext>
            </a:extLst>
          </p:cNvPr>
          <p:cNvSpPr>
            <a:spLocks noGrp="1" noChangeArrowheads="1"/>
          </p:cNvSpPr>
          <p:nvPr>
            <p:ph type="body" sz="half" idx="1"/>
          </p:nvPr>
        </p:nvSpPr>
        <p:spPr>
          <a:xfrm>
            <a:off x="3585430" y="1612349"/>
            <a:ext cx="5566630" cy="4525963"/>
          </a:xfrm>
        </p:spPr>
        <p:txBody>
          <a:bodyPr>
            <a:normAutofit lnSpcReduction="10000"/>
          </a:bodyPr>
          <a:lstStyle/>
          <a:p>
            <a:pPr marL="0" indent="0">
              <a:lnSpc>
                <a:spcPct val="90000"/>
              </a:lnSpc>
              <a:buNone/>
            </a:pPr>
            <a:r>
              <a:rPr lang="en-US" altLang="el-GR" sz="2400" dirty="0"/>
              <a:t>Greeks quickly commercialized spirit of intellectual liberation</a:t>
            </a:r>
          </a:p>
          <a:p>
            <a:pPr lvl="1">
              <a:lnSpc>
                <a:spcPct val="90000"/>
              </a:lnSpc>
            </a:pPr>
            <a:r>
              <a:rPr lang="en-US" altLang="el-GR" sz="2400" dirty="0"/>
              <a:t>Men trained in philosophy set themselves up as teachers of various fields</a:t>
            </a:r>
          </a:p>
          <a:p>
            <a:pPr lvl="2">
              <a:lnSpc>
                <a:spcPct val="90000"/>
              </a:lnSpc>
            </a:pPr>
            <a:r>
              <a:rPr lang="en-US" altLang="el-GR" dirty="0"/>
              <a:t>Their basic premise was that men were capable of self-improvement through education and education would make men more successful</a:t>
            </a:r>
          </a:p>
          <a:p>
            <a:pPr lvl="2">
              <a:lnSpc>
                <a:spcPct val="90000"/>
              </a:lnSpc>
            </a:pPr>
            <a:r>
              <a:rPr lang="en-US" altLang="el-GR" dirty="0"/>
              <a:t>Offered idea of human progress through one’s own efforts</a:t>
            </a:r>
          </a:p>
          <a:p>
            <a:pPr lvl="1">
              <a:lnSpc>
                <a:spcPct val="90000"/>
              </a:lnSpc>
            </a:pPr>
            <a:r>
              <a:rPr lang="en-US" altLang="el-GR" sz="2400" dirty="0"/>
              <a:t>Became very popular and were concentrated in Athens</a:t>
            </a:r>
          </a:p>
        </p:txBody>
      </p:sp>
      <p:pic>
        <p:nvPicPr>
          <p:cNvPr id="9223" name="Picture 7">
            <a:extLst>
              <a:ext uri="{FF2B5EF4-FFF2-40B4-BE49-F238E27FC236}">
                <a16:creationId xmlns:a16="http://schemas.microsoft.com/office/drawing/2014/main" id="{E2032A57-05D5-B635-5763-1338754B7807}"/>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a:xfrm>
            <a:off x="0" y="1741731"/>
            <a:ext cx="3386137" cy="42672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1737094239"/>
      </p:ext>
    </p:extLst>
  </p:cSld>
  <p:clrMapOvr>
    <a:masterClrMapping/>
  </p:clrMapOvr>
  <p:transition>
    <p:newsflash/>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4">
            <a:extLst>
              <a:ext uri="{FF2B5EF4-FFF2-40B4-BE49-F238E27FC236}">
                <a16:creationId xmlns:a16="http://schemas.microsoft.com/office/drawing/2014/main" id="{43C78E91-6F09-DDC9-B315-4E4C9614BFD5}"/>
              </a:ext>
            </a:extLst>
          </p:cNvPr>
          <p:cNvSpPr>
            <a:spLocks noGrp="1" noChangeArrowheads="1"/>
          </p:cNvSpPr>
          <p:nvPr>
            <p:ph type="title"/>
          </p:nvPr>
        </p:nvSpPr>
        <p:spPr>
          <a:xfrm>
            <a:off x="457200" y="33441"/>
            <a:ext cx="8229600" cy="1143000"/>
          </a:xfrm>
        </p:spPr>
        <p:txBody>
          <a:bodyPr>
            <a:normAutofit fontScale="90000"/>
          </a:bodyPr>
          <a:lstStyle/>
          <a:p>
            <a:r>
              <a:rPr lang="en-US" altLang="el-GR" sz="4000" b="1" dirty="0">
                <a:solidFill>
                  <a:srgbClr val="00B0F0"/>
                </a:solidFill>
              </a:rPr>
              <a:t>THE SOPHISTS</a:t>
            </a:r>
            <a:br>
              <a:rPr lang="en-US" altLang="el-GR" sz="4000" b="1" dirty="0"/>
            </a:br>
            <a:r>
              <a:rPr lang="en-US" altLang="el-GR" sz="4000" dirty="0"/>
              <a:t>RHETORIC</a:t>
            </a:r>
          </a:p>
        </p:txBody>
      </p:sp>
      <p:sp>
        <p:nvSpPr>
          <p:cNvPr id="11270" name="Rectangle 6">
            <a:extLst>
              <a:ext uri="{FF2B5EF4-FFF2-40B4-BE49-F238E27FC236}">
                <a16:creationId xmlns:a16="http://schemas.microsoft.com/office/drawing/2014/main" id="{656E9DC4-A1B1-23E0-F020-AE834EB0999D}"/>
              </a:ext>
            </a:extLst>
          </p:cNvPr>
          <p:cNvSpPr>
            <a:spLocks noGrp="1" noChangeArrowheads="1"/>
          </p:cNvSpPr>
          <p:nvPr>
            <p:ph type="body" sz="half" idx="2"/>
          </p:nvPr>
        </p:nvSpPr>
        <p:spPr>
          <a:xfrm>
            <a:off x="228600" y="1298361"/>
            <a:ext cx="8686800" cy="5361519"/>
          </a:xfrm>
        </p:spPr>
        <p:txBody>
          <a:bodyPr>
            <a:noAutofit/>
          </a:bodyPr>
          <a:lstStyle/>
          <a:p>
            <a:pPr marL="0" indent="0">
              <a:lnSpc>
                <a:spcPct val="80000"/>
              </a:lnSpc>
              <a:buNone/>
            </a:pPr>
            <a:r>
              <a:rPr lang="en-US" altLang="el-GR" sz="2600" dirty="0"/>
              <a:t>Most popular sophists taught rhetoric</a:t>
            </a:r>
          </a:p>
          <a:p>
            <a:pPr marL="0" indent="0">
              <a:lnSpc>
                <a:spcPct val="80000"/>
              </a:lnSpc>
              <a:buNone/>
            </a:pPr>
            <a:endParaRPr lang="en-US" altLang="el-GR" sz="2600" dirty="0"/>
          </a:p>
          <a:p>
            <a:pPr lvl="1">
              <a:lnSpc>
                <a:spcPct val="80000"/>
              </a:lnSpc>
            </a:pPr>
            <a:r>
              <a:rPr lang="en-US" altLang="el-GR" sz="2600" dirty="0"/>
              <a:t>They promised that the humblest man on the street could speak in the Assembly and law courts, confound their opponents, and reap all the financial benefits of public life if they knew rhetoric</a:t>
            </a:r>
          </a:p>
          <a:p>
            <a:pPr lvl="1">
              <a:lnSpc>
                <a:spcPct val="80000"/>
              </a:lnSpc>
            </a:pPr>
            <a:endParaRPr lang="en-US" altLang="el-GR" sz="2600" dirty="0"/>
          </a:p>
          <a:p>
            <a:pPr lvl="1">
              <a:lnSpc>
                <a:spcPct val="80000"/>
              </a:lnSpc>
            </a:pPr>
            <a:r>
              <a:rPr lang="en-US" altLang="el-GR" sz="2600" dirty="0"/>
              <a:t>Offered to teach people how to win any arguments, regardless of the side they took</a:t>
            </a:r>
          </a:p>
          <a:p>
            <a:pPr marL="457200" lvl="1" indent="0">
              <a:lnSpc>
                <a:spcPct val="80000"/>
              </a:lnSpc>
              <a:buNone/>
            </a:pPr>
            <a:endParaRPr lang="en-US" altLang="el-GR" sz="2600" dirty="0"/>
          </a:p>
          <a:p>
            <a:pPr lvl="1">
              <a:lnSpc>
                <a:spcPct val="80000"/>
              </a:lnSpc>
            </a:pPr>
            <a:r>
              <a:rPr lang="en-US" altLang="el-GR" sz="2600" dirty="0"/>
              <a:t>Argued that no truth is universally valid</a:t>
            </a:r>
          </a:p>
          <a:p>
            <a:pPr marL="457200" lvl="1" indent="0">
              <a:lnSpc>
                <a:spcPct val="80000"/>
              </a:lnSpc>
              <a:buNone/>
            </a:pPr>
            <a:r>
              <a:rPr lang="en-US" altLang="el-GR" sz="2600" dirty="0"/>
              <a:t>    Good and evil, truth and falsehood were matters of    </a:t>
            </a:r>
          </a:p>
          <a:p>
            <a:pPr marL="457200" lvl="1" indent="0">
              <a:lnSpc>
                <a:spcPct val="80000"/>
              </a:lnSpc>
              <a:buNone/>
            </a:pPr>
            <a:r>
              <a:rPr lang="en-US" altLang="el-GR" sz="2600" dirty="0"/>
              <a:t>    individual judgment</a:t>
            </a:r>
          </a:p>
          <a:p>
            <a:pPr marL="457200" lvl="1" indent="0">
              <a:lnSpc>
                <a:spcPct val="80000"/>
              </a:lnSpc>
              <a:buNone/>
            </a:pPr>
            <a:r>
              <a:rPr lang="en-US" altLang="el-GR" sz="2600" dirty="0"/>
              <a:t>    There were no universal standards</a:t>
            </a:r>
          </a:p>
        </p:txBody>
      </p:sp>
    </p:spTree>
    <p:extLst>
      <p:ext uri="{BB962C8B-B14F-4D97-AF65-F5344CB8AC3E}">
        <p14:creationId xmlns:p14="http://schemas.microsoft.com/office/powerpoint/2010/main" val="286020563"/>
      </p:ext>
    </p:extLst>
  </p:cSld>
  <p:clrMapOvr>
    <a:masterClrMapping/>
  </p:clrMapOvr>
  <p:transition>
    <p:newsflash/>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Socrates</a:t>
            </a:r>
            <a:r>
              <a:rPr lang="en-US" b="1" dirty="0">
                <a:solidFill>
                  <a:srgbClr val="FF0000"/>
                </a:solidFill>
              </a:rPr>
              <a:t> </a:t>
            </a:r>
            <a:r>
              <a:rPr lang="en-US" sz="3100" dirty="0"/>
              <a:t>(470–399 BCE) </a:t>
            </a:r>
            <a:br>
              <a:rPr lang="en-US" b="1" dirty="0">
                <a:solidFill>
                  <a:srgbClr val="00B0F0"/>
                </a:solidFill>
              </a:rPr>
            </a:br>
            <a:r>
              <a:rPr lang="en-US" dirty="0"/>
              <a:t>T</a:t>
            </a:r>
            <a:r>
              <a:rPr dirty="0"/>
              <a:t>he Moral Philosopher</a:t>
            </a:r>
          </a:p>
        </p:txBody>
      </p:sp>
      <p:sp>
        <p:nvSpPr>
          <p:cNvPr id="3" name="Content Placeholder 2"/>
          <p:cNvSpPr>
            <a:spLocks noGrp="1"/>
          </p:cNvSpPr>
          <p:nvPr>
            <p:ph idx="1"/>
          </p:nvPr>
        </p:nvSpPr>
        <p:spPr>
          <a:xfrm>
            <a:off x="457200" y="1783079"/>
            <a:ext cx="8686800" cy="4525963"/>
          </a:xfrm>
        </p:spPr>
        <p:txBody>
          <a:bodyPr>
            <a:noAutofit/>
          </a:bodyPr>
          <a:lstStyle/>
          <a:p>
            <a:r>
              <a:rPr sz="2800" dirty="0"/>
              <a:t>focused on ethics and the examined life</a:t>
            </a:r>
          </a:p>
          <a:p>
            <a:r>
              <a:rPr sz="2800" dirty="0"/>
              <a:t>Left no writings — known through Plato’s dialogues</a:t>
            </a:r>
          </a:p>
          <a:p>
            <a:r>
              <a:rPr sz="2800" dirty="0"/>
              <a:t>Used the Socratic Method</a:t>
            </a:r>
            <a:r>
              <a:rPr lang="en-US" sz="2800" dirty="0"/>
              <a:t>:</a:t>
            </a:r>
          </a:p>
          <a:p>
            <a:pPr marL="0" indent="0">
              <a:buNone/>
            </a:pPr>
            <a:r>
              <a:rPr lang="en-US" sz="2800" dirty="0"/>
              <a:t>		          </a:t>
            </a:r>
            <a:r>
              <a:rPr sz="2800" dirty="0"/>
              <a:t> asking questions to seek truth.</a:t>
            </a:r>
            <a:endParaRPr lang="en-US" sz="2800" dirty="0"/>
          </a:p>
          <a:p>
            <a:pPr marL="0" indent="0">
              <a:buNone/>
            </a:pPr>
            <a:endParaRPr sz="2800" dirty="0"/>
          </a:p>
          <a:p>
            <a:r>
              <a:rPr sz="2800" dirty="0"/>
              <a:t>Famous quote: 'The unexamined life is not worth living.'</a:t>
            </a:r>
          </a:p>
          <a:p>
            <a:r>
              <a:rPr sz="2800" dirty="0"/>
              <a:t>Challenged Athenian norms; executed for impiety and corrupting youth</a:t>
            </a:r>
          </a:p>
          <a:p>
            <a:r>
              <a:rPr sz="2800" dirty="0"/>
              <a:t>Legacy: model of moral integrity and philosophical inquiry</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8" name="Rectangle 6">
            <a:extLst>
              <a:ext uri="{FF2B5EF4-FFF2-40B4-BE49-F238E27FC236}">
                <a16:creationId xmlns:a16="http://schemas.microsoft.com/office/drawing/2014/main" id="{D0C3EB57-F2C4-5AAA-31DC-AEADCE69CF8F}"/>
              </a:ext>
            </a:extLst>
          </p:cNvPr>
          <p:cNvSpPr>
            <a:spLocks noGrp="1" noChangeArrowheads="1"/>
          </p:cNvSpPr>
          <p:nvPr>
            <p:ph type="body" sz="half" idx="2"/>
          </p:nvPr>
        </p:nvSpPr>
        <p:spPr>
          <a:xfrm>
            <a:off x="3314067" y="1280478"/>
            <a:ext cx="5562600" cy="5699124"/>
          </a:xfrm>
        </p:spPr>
        <p:txBody>
          <a:bodyPr>
            <a:noAutofit/>
          </a:bodyPr>
          <a:lstStyle/>
          <a:p>
            <a:pPr>
              <a:lnSpc>
                <a:spcPct val="80000"/>
              </a:lnSpc>
            </a:pPr>
            <a:r>
              <a:rPr lang="en-US" altLang="el-GR" sz="2400" dirty="0"/>
              <a:t>Felt sophists had attacked old system of beliefs but had not provided a constructive replacement</a:t>
            </a:r>
          </a:p>
          <a:p>
            <a:pPr marL="0" indent="0">
              <a:lnSpc>
                <a:spcPct val="80000"/>
              </a:lnSpc>
              <a:buNone/>
            </a:pPr>
            <a:endParaRPr lang="en-US" altLang="el-GR" sz="2400" dirty="0"/>
          </a:p>
          <a:p>
            <a:pPr>
              <a:lnSpc>
                <a:spcPct val="80000"/>
              </a:lnSpc>
            </a:pPr>
            <a:r>
              <a:rPr lang="en-US" altLang="el-GR" sz="2400" dirty="0"/>
              <a:t>Employed intellectual methodology that sophists had created to address questions that they had either neglected or ignored</a:t>
            </a:r>
          </a:p>
          <a:p>
            <a:pPr marL="0" indent="0">
              <a:lnSpc>
                <a:spcPct val="80000"/>
              </a:lnSpc>
              <a:buNone/>
            </a:pPr>
            <a:endParaRPr lang="en-US" altLang="el-GR" sz="2400" dirty="0"/>
          </a:p>
          <a:p>
            <a:pPr>
              <a:lnSpc>
                <a:spcPct val="80000"/>
              </a:lnSpc>
            </a:pPr>
            <a:r>
              <a:rPr lang="en-US" altLang="el-GR" sz="2400" dirty="0"/>
              <a:t>Felt that sophists had taught skills but had no insight into the questions that really mattered</a:t>
            </a:r>
          </a:p>
          <a:p>
            <a:pPr lvl="1">
              <a:lnSpc>
                <a:spcPct val="80000"/>
              </a:lnSpc>
            </a:pPr>
            <a:r>
              <a:rPr lang="en-US" altLang="el-GR" sz="2400" dirty="0"/>
              <a:t>What is the purpose of life?</a:t>
            </a:r>
          </a:p>
          <a:p>
            <a:pPr lvl="1">
              <a:lnSpc>
                <a:spcPct val="80000"/>
              </a:lnSpc>
            </a:pPr>
            <a:r>
              <a:rPr lang="en-US" altLang="el-GR" sz="2400" dirty="0"/>
              <a:t>What are the values by which man should live?</a:t>
            </a:r>
          </a:p>
          <a:p>
            <a:pPr lvl="1">
              <a:lnSpc>
                <a:spcPct val="80000"/>
              </a:lnSpc>
            </a:pPr>
            <a:r>
              <a:rPr lang="en-US" altLang="el-GR" sz="2400" dirty="0"/>
              <a:t>How does man perfect his character?</a:t>
            </a:r>
          </a:p>
          <a:p>
            <a:pPr marL="0" indent="0">
              <a:lnSpc>
                <a:spcPct val="80000"/>
              </a:lnSpc>
              <a:buNone/>
            </a:pPr>
            <a:endParaRPr lang="en-US" altLang="el-GR" sz="2400" dirty="0"/>
          </a:p>
        </p:txBody>
      </p:sp>
      <p:sp>
        <p:nvSpPr>
          <p:cNvPr id="5" name="Title 1">
            <a:extLst>
              <a:ext uri="{FF2B5EF4-FFF2-40B4-BE49-F238E27FC236}">
                <a16:creationId xmlns:a16="http://schemas.microsoft.com/office/drawing/2014/main" id="{FF5A9C78-5CA2-6155-DAB0-9ED9FE2B4603}"/>
              </a:ext>
            </a:extLst>
          </p:cNvPr>
          <p:cNvSpPr>
            <a:spLocks noGrp="1"/>
          </p:cNvSpPr>
          <p:nvPr>
            <p:ph type="title"/>
          </p:nvPr>
        </p:nvSpPr>
        <p:spPr>
          <a:xfrm>
            <a:off x="457200" y="0"/>
            <a:ext cx="8229600" cy="1143000"/>
          </a:xfrm>
        </p:spPr>
        <p:txBody>
          <a:bodyPr>
            <a:normAutofit/>
          </a:bodyPr>
          <a:lstStyle/>
          <a:p>
            <a:r>
              <a:rPr sz="4000" b="1" dirty="0">
                <a:solidFill>
                  <a:srgbClr val="FF0000"/>
                </a:solidFill>
              </a:rPr>
              <a:t>Socrates</a:t>
            </a:r>
            <a:endParaRPr sz="4000" dirty="0"/>
          </a:p>
        </p:txBody>
      </p:sp>
      <p:pic>
        <p:nvPicPr>
          <p:cNvPr id="20490" name="Picture 10">
            <a:extLst>
              <a:ext uri="{FF2B5EF4-FFF2-40B4-BE49-F238E27FC236}">
                <a16:creationId xmlns:a16="http://schemas.microsoft.com/office/drawing/2014/main" id="{0B14293B-4985-8708-DA78-2A5B3D8B7C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67333" y="1425098"/>
            <a:ext cx="2685526" cy="428212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2408945377"/>
      </p:ext>
    </p:extLst>
  </p:cSld>
  <p:clrMapOvr>
    <a:masterClrMapping/>
  </p:clrMapOvr>
  <p:transition>
    <p:newsflash/>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8" name="Rectangle 8">
            <a:extLst>
              <a:ext uri="{FF2B5EF4-FFF2-40B4-BE49-F238E27FC236}">
                <a16:creationId xmlns:a16="http://schemas.microsoft.com/office/drawing/2014/main" id="{DCBFB850-0890-DADC-B21B-214BD5BE7CF0}"/>
              </a:ext>
            </a:extLst>
          </p:cNvPr>
          <p:cNvSpPr>
            <a:spLocks noGrp="1" noChangeArrowheads="1"/>
          </p:cNvSpPr>
          <p:nvPr>
            <p:ph type="body" sz="half" idx="1"/>
          </p:nvPr>
        </p:nvSpPr>
        <p:spPr>
          <a:xfrm>
            <a:off x="335280" y="1272698"/>
            <a:ext cx="8351520" cy="4525963"/>
          </a:xfrm>
        </p:spPr>
        <p:txBody>
          <a:bodyPr>
            <a:noAutofit/>
          </a:bodyPr>
          <a:lstStyle/>
          <a:p>
            <a:pPr marL="0" indent="0">
              <a:lnSpc>
                <a:spcPct val="80000"/>
              </a:lnSpc>
              <a:buNone/>
            </a:pPr>
            <a:r>
              <a:rPr lang="en-US" altLang="el-GR" sz="2500" dirty="0"/>
              <a:t>Central concern was the perfection of individual human character</a:t>
            </a:r>
          </a:p>
          <a:p>
            <a:pPr marL="0" indent="0">
              <a:lnSpc>
                <a:spcPct val="80000"/>
              </a:lnSpc>
              <a:buNone/>
            </a:pPr>
            <a:endParaRPr lang="en-US" altLang="el-GR" sz="2500" dirty="0"/>
          </a:p>
          <a:p>
            <a:pPr lvl="1">
              <a:lnSpc>
                <a:spcPct val="80000"/>
              </a:lnSpc>
            </a:pPr>
            <a:r>
              <a:rPr lang="en-US" altLang="el-GR" sz="2500" dirty="0"/>
              <a:t>Believed moral values were attained when the individual regulated his life according to objective standards arrived at through rational reflection</a:t>
            </a:r>
          </a:p>
          <a:p>
            <a:pPr lvl="1">
              <a:lnSpc>
                <a:spcPct val="80000"/>
              </a:lnSpc>
            </a:pPr>
            <a:endParaRPr lang="en-US" altLang="el-GR" sz="2500" dirty="0"/>
          </a:p>
          <a:p>
            <a:pPr lvl="1">
              <a:lnSpc>
                <a:spcPct val="80000"/>
              </a:lnSpc>
            </a:pPr>
            <a:r>
              <a:rPr lang="en-US" altLang="el-GR" sz="2500" dirty="0"/>
              <a:t>An individual would be able to ascertain the values necessary to live a good and just life when reason became the formative, guiding, and ruling agency of the soul</a:t>
            </a:r>
          </a:p>
          <a:p>
            <a:pPr lvl="1">
              <a:lnSpc>
                <a:spcPct val="80000"/>
              </a:lnSpc>
            </a:pPr>
            <a:endParaRPr lang="en-US" altLang="el-GR" sz="2500" dirty="0"/>
          </a:p>
          <a:p>
            <a:pPr lvl="1">
              <a:lnSpc>
                <a:spcPct val="80000"/>
              </a:lnSpc>
            </a:pPr>
            <a:r>
              <a:rPr lang="en-US" altLang="el-GR" sz="2500" dirty="0"/>
              <a:t>True education meant the shaping of character according to values discovered through the active and critical use of reason</a:t>
            </a:r>
          </a:p>
        </p:txBody>
      </p:sp>
      <p:sp>
        <p:nvSpPr>
          <p:cNvPr id="4" name="Title 1">
            <a:extLst>
              <a:ext uri="{FF2B5EF4-FFF2-40B4-BE49-F238E27FC236}">
                <a16:creationId xmlns:a16="http://schemas.microsoft.com/office/drawing/2014/main" id="{8C4C2E7C-5EFD-4B36-6020-CC3AE79B2E48}"/>
              </a:ext>
            </a:extLst>
          </p:cNvPr>
          <p:cNvSpPr>
            <a:spLocks noGrp="1"/>
          </p:cNvSpPr>
          <p:nvPr>
            <p:ph type="title"/>
          </p:nvPr>
        </p:nvSpPr>
        <p:spPr>
          <a:xfrm>
            <a:off x="457200" y="0"/>
            <a:ext cx="8229600" cy="1143000"/>
          </a:xfrm>
        </p:spPr>
        <p:txBody>
          <a:bodyPr>
            <a:normAutofit/>
          </a:bodyPr>
          <a:lstStyle/>
          <a:p>
            <a:r>
              <a:rPr sz="4000" b="1" dirty="0">
                <a:solidFill>
                  <a:srgbClr val="FF0000"/>
                </a:solidFill>
              </a:rPr>
              <a:t>Socrates</a:t>
            </a:r>
            <a:endParaRPr sz="4000" dirty="0"/>
          </a:p>
        </p:txBody>
      </p:sp>
    </p:spTree>
  </p:cSld>
  <p:clrMapOvr>
    <a:masterClrMapping/>
  </p:clrMapOvr>
  <p:transition>
    <p:newsflash/>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3">
            <a:extLst>
              <a:ext uri="{FF2B5EF4-FFF2-40B4-BE49-F238E27FC236}">
                <a16:creationId xmlns:a16="http://schemas.microsoft.com/office/drawing/2014/main" id="{D07C1253-F3A2-81CA-294A-01AFD1DB8E5B}"/>
              </a:ext>
            </a:extLst>
          </p:cNvPr>
          <p:cNvSpPr>
            <a:spLocks noGrp="1" noChangeArrowheads="1"/>
          </p:cNvSpPr>
          <p:nvPr>
            <p:ph type="body" idx="1"/>
          </p:nvPr>
        </p:nvSpPr>
        <p:spPr/>
        <p:txBody>
          <a:bodyPr/>
          <a:lstStyle/>
          <a:p>
            <a:pPr marL="0" indent="0">
              <a:lnSpc>
                <a:spcPct val="90000"/>
              </a:lnSpc>
              <a:buNone/>
            </a:pPr>
            <a:endParaRPr lang="en-US" altLang="el-GR" sz="2800" dirty="0"/>
          </a:p>
          <a:p>
            <a:pPr marL="0" indent="0">
              <a:lnSpc>
                <a:spcPct val="90000"/>
              </a:lnSpc>
              <a:buNone/>
            </a:pPr>
            <a:r>
              <a:rPr lang="en-US" altLang="el-GR" sz="2800" dirty="0"/>
              <a:t>Socrates taught that rational inquiry was a priceless took that allowed one to test opinions, weigh the merit of ideas, and alter beliefs on the basis of knowledge</a:t>
            </a:r>
          </a:p>
          <a:p>
            <a:pPr>
              <a:lnSpc>
                <a:spcPct val="90000"/>
              </a:lnSpc>
            </a:pPr>
            <a:endParaRPr lang="en-US" altLang="el-GR" sz="2800" dirty="0"/>
          </a:p>
          <a:p>
            <a:pPr marL="0" indent="0">
              <a:lnSpc>
                <a:spcPct val="90000"/>
              </a:lnSpc>
              <a:buNone/>
            </a:pPr>
            <a:r>
              <a:rPr lang="en-US" altLang="el-GR" sz="2800" dirty="0"/>
              <a:t>Believed that when people engaged in critical self-examination and strove to perfect their characters, they liberated themselves from accumulated opinions and traditions and based their conduct instead on convictions they could rationally defend</a:t>
            </a:r>
          </a:p>
          <a:p>
            <a:pPr>
              <a:lnSpc>
                <a:spcPct val="90000"/>
              </a:lnSpc>
            </a:pPr>
            <a:endParaRPr lang="en-US" altLang="el-GR" sz="2800" dirty="0"/>
          </a:p>
        </p:txBody>
      </p:sp>
      <p:sp>
        <p:nvSpPr>
          <p:cNvPr id="5" name="Rectangle 2">
            <a:extLst>
              <a:ext uri="{FF2B5EF4-FFF2-40B4-BE49-F238E27FC236}">
                <a16:creationId xmlns:a16="http://schemas.microsoft.com/office/drawing/2014/main" id="{16F6B100-89BA-3CE2-A3CD-1DB4B3A6343C}"/>
              </a:ext>
            </a:extLst>
          </p:cNvPr>
          <p:cNvSpPr>
            <a:spLocks noGrp="1" noChangeArrowheads="1"/>
          </p:cNvSpPr>
          <p:nvPr>
            <p:ph type="title"/>
          </p:nvPr>
        </p:nvSpPr>
        <p:spPr>
          <a:xfrm>
            <a:off x="457200" y="274638"/>
            <a:ext cx="8229600" cy="1143000"/>
          </a:xfrm>
        </p:spPr>
        <p:txBody>
          <a:bodyPr>
            <a:normAutofit fontScale="90000"/>
          </a:bodyPr>
          <a:lstStyle/>
          <a:p>
            <a:r>
              <a:rPr lang="en-US" b="1" dirty="0">
                <a:solidFill>
                  <a:srgbClr val="FF0000"/>
                </a:solidFill>
              </a:rPr>
              <a:t>Socrates</a:t>
            </a:r>
            <a:br>
              <a:rPr lang="en-US" dirty="0">
                <a:solidFill>
                  <a:srgbClr val="FF0000"/>
                </a:solidFill>
              </a:rPr>
            </a:br>
            <a:r>
              <a:rPr lang="en-US" altLang="el-GR" dirty="0"/>
              <a:t>The Power of Reason</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80" name="Rectangle 4">
            <a:extLst>
              <a:ext uri="{FF2B5EF4-FFF2-40B4-BE49-F238E27FC236}">
                <a16:creationId xmlns:a16="http://schemas.microsoft.com/office/drawing/2014/main" id="{BD67E8FF-EC12-2773-4F8D-AB9D9DEB31CD}"/>
              </a:ext>
            </a:extLst>
          </p:cNvPr>
          <p:cNvSpPr>
            <a:spLocks noGrp="1" noChangeArrowheads="1"/>
          </p:cNvSpPr>
          <p:nvPr>
            <p:ph type="title"/>
          </p:nvPr>
        </p:nvSpPr>
        <p:spPr/>
        <p:txBody>
          <a:bodyPr>
            <a:normAutofit fontScale="90000"/>
          </a:bodyPr>
          <a:lstStyle/>
          <a:p>
            <a:r>
              <a:rPr lang="en-US" b="1" dirty="0">
                <a:solidFill>
                  <a:srgbClr val="FF0000"/>
                </a:solidFill>
              </a:rPr>
              <a:t>Socrates </a:t>
            </a:r>
            <a:br>
              <a:rPr lang="en-US" dirty="0">
                <a:solidFill>
                  <a:srgbClr val="FF0000"/>
                </a:solidFill>
              </a:rPr>
            </a:br>
            <a:r>
              <a:rPr lang="en-US" altLang="el-GR" dirty="0"/>
              <a:t>Socratic Method</a:t>
            </a:r>
          </a:p>
        </p:txBody>
      </p:sp>
      <p:sp>
        <p:nvSpPr>
          <p:cNvPr id="24581" name="Rectangle 5">
            <a:extLst>
              <a:ext uri="{FF2B5EF4-FFF2-40B4-BE49-F238E27FC236}">
                <a16:creationId xmlns:a16="http://schemas.microsoft.com/office/drawing/2014/main" id="{3A0C6A01-0F6E-6A25-8401-9F5088BA3CCC}"/>
              </a:ext>
            </a:extLst>
          </p:cNvPr>
          <p:cNvSpPr>
            <a:spLocks noGrp="1" noChangeArrowheads="1"/>
          </p:cNvSpPr>
          <p:nvPr>
            <p:ph type="body" idx="1"/>
          </p:nvPr>
        </p:nvSpPr>
        <p:spPr>
          <a:xfrm>
            <a:off x="457200" y="1920240"/>
            <a:ext cx="8229600" cy="4525963"/>
          </a:xfrm>
        </p:spPr>
        <p:txBody>
          <a:bodyPr>
            <a:normAutofit lnSpcReduction="10000"/>
          </a:bodyPr>
          <a:lstStyle/>
          <a:p>
            <a:pPr>
              <a:lnSpc>
                <a:spcPct val="90000"/>
              </a:lnSpc>
            </a:pPr>
            <a:r>
              <a:rPr lang="en-US" altLang="el-GR" sz="2800" dirty="0"/>
              <a:t>Believed that knowledge was innate in the human mind</a:t>
            </a:r>
          </a:p>
          <a:p>
            <a:pPr lvl="1">
              <a:lnSpc>
                <a:spcPct val="90000"/>
              </a:lnSpc>
            </a:pPr>
            <a:r>
              <a:rPr lang="en-US" altLang="el-GR" dirty="0"/>
              <a:t>To extract it out into the conscious, he developed a question-and-answer method </a:t>
            </a:r>
          </a:p>
          <a:p>
            <a:pPr marL="457200" lvl="1" indent="0">
              <a:lnSpc>
                <a:spcPct val="90000"/>
              </a:lnSpc>
              <a:buNone/>
            </a:pPr>
            <a:endParaRPr lang="en-US" altLang="el-GR" dirty="0"/>
          </a:p>
          <a:p>
            <a:pPr>
              <a:lnSpc>
                <a:spcPct val="90000"/>
              </a:lnSpc>
            </a:pPr>
            <a:r>
              <a:rPr lang="en-US" altLang="el-GR" sz="2800" dirty="0"/>
              <a:t>Attracted loyal audience of young men</a:t>
            </a:r>
          </a:p>
          <a:p>
            <a:pPr lvl="1">
              <a:lnSpc>
                <a:spcPct val="90000"/>
              </a:lnSpc>
            </a:pPr>
            <a:r>
              <a:rPr lang="en-US" altLang="el-GR" dirty="0"/>
              <a:t>Mostly from well-off families</a:t>
            </a:r>
          </a:p>
          <a:p>
            <a:pPr lvl="1">
              <a:lnSpc>
                <a:spcPct val="90000"/>
              </a:lnSpc>
            </a:pPr>
            <a:r>
              <a:rPr lang="en-US" altLang="el-GR" dirty="0"/>
              <a:t>Encouraged them to debate the most fundamental concepts of human behavior in an attempt to define the guidelines of ethical conduct</a:t>
            </a:r>
          </a:p>
          <a:p>
            <a:pPr>
              <a:lnSpc>
                <a:spcPct val="90000"/>
              </a:lnSpc>
              <a:buFontTx/>
              <a:buNone/>
            </a:pPr>
            <a:endParaRPr lang="en-US" altLang="el-GR" sz="28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9" name="Rectangle 5">
            <a:extLst>
              <a:ext uri="{FF2B5EF4-FFF2-40B4-BE49-F238E27FC236}">
                <a16:creationId xmlns:a16="http://schemas.microsoft.com/office/drawing/2014/main" id="{CD8069E4-5D7F-8605-6323-CD85A0E08F36}"/>
              </a:ext>
            </a:extLst>
          </p:cNvPr>
          <p:cNvSpPr>
            <a:spLocks noGrp="1" noChangeArrowheads="1"/>
          </p:cNvSpPr>
          <p:nvPr>
            <p:ph type="body" sz="half" idx="2"/>
          </p:nvPr>
        </p:nvSpPr>
        <p:spPr>
          <a:xfrm>
            <a:off x="241138" y="1975413"/>
            <a:ext cx="8445662" cy="3886200"/>
          </a:xfrm>
        </p:spPr>
        <p:txBody>
          <a:bodyPr>
            <a:noAutofit/>
          </a:bodyPr>
          <a:lstStyle/>
          <a:p>
            <a:pPr>
              <a:lnSpc>
                <a:spcPct val="80000"/>
              </a:lnSpc>
            </a:pPr>
            <a:r>
              <a:rPr lang="en-US" altLang="el-GR" sz="2400" dirty="0"/>
              <a:t>Would begin debates with students with searching questions into traditional assumptions that everyone took for granted and then proceed to show that these assumptions were rooted more in custom and prejudice than they were in logic</a:t>
            </a:r>
          </a:p>
          <a:p>
            <a:pPr>
              <a:lnSpc>
                <a:spcPct val="80000"/>
              </a:lnSpc>
            </a:pPr>
            <a:endParaRPr lang="en-US" altLang="el-GR" sz="2400" dirty="0"/>
          </a:p>
          <a:p>
            <a:pPr>
              <a:lnSpc>
                <a:spcPct val="80000"/>
              </a:lnSpc>
            </a:pPr>
            <a:r>
              <a:rPr lang="en-US" altLang="el-GR" sz="2400" dirty="0"/>
              <a:t>Would then lead students (with more questions) into developing more precise definitions of such concepts as piety, justice, good, and evil</a:t>
            </a:r>
          </a:p>
          <a:p>
            <a:pPr>
              <a:lnSpc>
                <a:spcPct val="80000"/>
              </a:lnSpc>
            </a:pPr>
            <a:endParaRPr lang="en-US" altLang="el-GR" sz="2400" dirty="0"/>
          </a:p>
          <a:p>
            <a:pPr>
              <a:lnSpc>
                <a:spcPct val="80000"/>
              </a:lnSpc>
            </a:pPr>
            <a:r>
              <a:rPr lang="en-US" altLang="el-GR" sz="2400" dirty="0"/>
              <a:t>He never formulated rules of conduct.</a:t>
            </a:r>
          </a:p>
          <a:p>
            <a:pPr marL="0" indent="0">
              <a:lnSpc>
                <a:spcPct val="80000"/>
              </a:lnSpc>
              <a:buNone/>
            </a:pPr>
            <a:r>
              <a:rPr lang="en-US" altLang="el-GR" sz="2400" dirty="0"/>
              <a:t>     	Instead he believed that by giving his followers the habits of </a:t>
            </a:r>
          </a:p>
          <a:p>
            <a:pPr marL="0" indent="0">
              <a:lnSpc>
                <a:spcPct val="80000"/>
              </a:lnSpc>
              <a:buNone/>
            </a:pPr>
            <a:r>
              <a:rPr lang="en-US" altLang="el-GR" sz="2400" dirty="0"/>
              <a:t>      rigorous questioning and logical though processes, he was 	creating a 	mentality that could perceive correct conduct 	under all conditions</a:t>
            </a:r>
          </a:p>
          <a:p>
            <a:pPr>
              <a:lnSpc>
                <a:spcPct val="80000"/>
              </a:lnSpc>
            </a:pPr>
            <a:endParaRPr lang="en-US" altLang="el-GR" sz="2400" dirty="0"/>
          </a:p>
        </p:txBody>
      </p:sp>
      <p:sp>
        <p:nvSpPr>
          <p:cNvPr id="4" name="Rectangle 4">
            <a:extLst>
              <a:ext uri="{FF2B5EF4-FFF2-40B4-BE49-F238E27FC236}">
                <a16:creationId xmlns:a16="http://schemas.microsoft.com/office/drawing/2014/main" id="{11D0907D-1FD3-878A-F05F-8B007C5FD25F}"/>
              </a:ext>
            </a:extLst>
          </p:cNvPr>
          <p:cNvSpPr>
            <a:spLocks noGrp="1" noChangeArrowheads="1"/>
          </p:cNvSpPr>
          <p:nvPr>
            <p:ph type="title"/>
          </p:nvPr>
        </p:nvSpPr>
        <p:spPr>
          <a:xfrm>
            <a:off x="457200" y="274638"/>
            <a:ext cx="8229600" cy="1143000"/>
          </a:xfrm>
        </p:spPr>
        <p:txBody>
          <a:bodyPr>
            <a:normAutofit fontScale="90000"/>
          </a:bodyPr>
          <a:lstStyle/>
          <a:p>
            <a:r>
              <a:rPr lang="en-US" b="1" dirty="0">
                <a:solidFill>
                  <a:srgbClr val="FF0000"/>
                </a:solidFill>
              </a:rPr>
              <a:t>Socrates </a:t>
            </a:r>
            <a:br>
              <a:rPr lang="en-US" dirty="0">
                <a:solidFill>
                  <a:srgbClr val="FF0000"/>
                </a:solidFill>
              </a:rPr>
            </a:br>
            <a:r>
              <a:rPr lang="en-US" altLang="el-GR" dirty="0"/>
              <a:t>Socratic Method</a:t>
            </a:r>
          </a:p>
        </p:txBody>
      </p:sp>
    </p:spTree>
  </p:cSld>
  <p:clrMapOvr>
    <a:masterClrMapping/>
  </p:clrMapOvr>
  <p:transition>
    <p:newsflash/>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8" name="Rectangle 4">
            <a:extLst>
              <a:ext uri="{FF2B5EF4-FFF2-40B4-BE49-F238E27FC236}">
                <a16:creationId xmlns:a16="http://schemas.microsoft.com/office/drawing/2014/main" id="{9036F131-34A4-60FF-41DE-F7602DAB5819}"/>
              </a:ext>
            </a:extLst>
          </p:cNvPr>
          <p:cNvSpPr>
            <a:spLocks noGrp="1" noChangeArrowheads="1"/>
          </p:cNvSpPr>
          <p:nvPr>
            <p:ph type="title"/>
          </p:nvPr>
        </p:nvSpPr>
        <p:spPr>
          <a:xfrm>
            <a:off x="457200" y="38576"/>
            <a:ext cx="8229600" cy="1143000"/>
          </a:xfrm>
        </p:spPr>
        <p:txBody>
          <a:bodyPr>
            <a:normAutofit/>
          </a:bodyPr>
          <a:lstStyle/>
          <a:p>
            <a:r>
              <a:rPr lang="en-US" sz="4000" b="1" dirty="0">
                <a:solidFill>
                  <a:srgbClr val="FF0000"/>
                </a:solidFill>
              </a:rPr>
              <a:t>Socrates</a:t>
            </a:r>
            <a:endParaRPr lang="en-US" altLang="el-GR" sz="4000" b="1" dirty="0"/>
          </a:p>
        </p:txBody>
      </p:sp>
      <p:sp>
        <p:nvSpPr>
          <p:cNvPr id="36869" name="Rectangle 5">
            <a:extLst>
              <a:ext uri="{FF2B5EF4-FFF2-40B4-BE49-F238E27FC236}">
                <a16:creationId xmlns:a16="http://schemas.microsoft.com/office/drawing/2014/main" id="{8098A7AF-EE78-1A1C-FB82-7F064DF87C67}"/>
              </a:ext>
            </a:extLst>
          </p:cNvPr>
          <p:cNvSpPr>
            <a:spLocks noGrp="1" noChangeArrowheads="1"/>
          </p:cNvSpPr>
          <p:nvPr>
            <p:ph type="body" sz="half" idx="1"/>
          </p:nvPr>
        </p:nvSpPr>
        <p:spPr>
          <a:xfrm>
            <a:off x="304800" y="1166018"/>
            <a:ext cx="8884920" cy="4525963"/>
          </a:xfrm>
        </p:spPr>
        <p:txBody>
          <a:bodyPr/>
          <a:lstStyle/>
          <a:p>
            <a:pPr marL="0" indent="0">
              <a:buNone/>
            </a:pPr>
            <a:r>
              <a:rPr lang="en-US" altLang="el-GR" sz="2400" dirty="0"/>
              <a:t>Most in Athens dismissed Socrates as a eccentric sophist</a:t>
            </a:r>
          </a:p>
          <a:p>
            <a:pPr lvl="1"/>
            <a:r>
              <a:rPr lang="en-US" altLang="el-GR" sz="2400" dirty="0"/>
              <a:t>But his students developed a fanatical loyalty to him</a:t>
            </a:r>
          </a:p>
          <a:p>
            <a:pPr lvl="1"/>
            <a:r>
              <a:rPr lang="en-US" altLang="el-GR" sz="2400" dirty="0"/>
              <a:t>Political leaders, whose ability and judgment he continually questioned, hated his guts</a:t>
            </a:r>
          </a:p>
          <a:p>
            <a:pPr lvl="1"/>
            <a:r>
              <a:rPr lang="en-US" altLang="el-GR" sz="2400" dirty="0"/>
              <a:t>some enemies brought Socrates to trial on charges of “corrupting the youth of Athens”</a:t>
            </a:r>
          </a:p>
        </p:txBody>
      </p:sp>
      <p:pic>
        <p:nvPicPr>
          <p:cNvPr id="3" name="Picture 7">
            <a:extLst>
              <a:ext uri="{FF2B5EF4-FFF2-40B4-BE49-F238E27FC236}">
                <a16:creationId xmlns:a16="http://schemas.microsoft.com/office/drawing/2014/main" id="{7C2BB6D8-F80A-18B7-B5F4-F61F7893CE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4754880" y="3759198"/>
            <a:ext cx="4267200" cy="28241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 name="TextBox 3">
            <a:extLst>
              <a:ext uri="{FF2B5EF4-FFF2-40B4-BE49-F238E27FC236}">
                <a16:creationId xmlns:a16="http://schemas.microsoft.com/office/drawing/2014/main" id="{116CD7DF-E9DD-7883-35DC-A29339AC1538}"/>
              </a:ext>
            </a:extLst>
          </p:cNvPr>
          <p:cNvSpPr txBox="1"/>
          <p:nvPr/>
        </p:nvSpPr>
        <p:spPr>
          <a:xfrm>
            <a:off x="-137160" y="3896027"/>
            <a:ext cx="4754880" cy="2758897"/>
          </a:xfrm>
          <a:prstGeom prst="rect">
            <a:avLst/>
          </a:prstGeom>
          <a:noFill/>
        </p:spPr>
        <p:txBody>
          <a:bodyPr wrap="square" rtlCol="0">
            <a:spAutoFit/>
          </a:bodyPr>
          <a:lstStyle/>
          <a:p>
            <a:pPr lvl="1">
              <a:lnSpc>
                <a:spcPct val="80000"/>
              </a:lnSpc>
            </a:pPr>
            <a:r>
              <a:rPr lang="en-US" altLang="el-GR" sz="2400" dirty="0"/>
              <a:t>Socrates denied charges but refused to grovel and beg forgiveness</a:t>
            </a:r>
          </a:p>
          <a:p>
            <a:pPr lvl="1">
              <a:lnSpc>
                <a:spcPct val="80000"/>
              </a:lnSpc>
            </a:pPr>
            <a:endParaRPr lang="en-US" altLang="el-GR" sz="2400" dirty="0"/>
          </a:p>
          <a:p>
            <a:pPr lvl="1">
              <a:lnSpc>
                <a:spcPct val="80000"/>
              </a:lnSpc>
            </a:pPr>
            <a:r>
              <a:rPr lang="en-US" altLang="el-GR" sz="2400" dirty="0"/>
              <a:t>Was found guilty and ordered to kill himself by drinking hemlock</a:t>
            </a:r>
          </a:p>
          <a:p>
            <a:pPr lvl="1">
              <a:lnSpc>
                <a:spcPct val="80000"/>
              </a:lnSpc>
            </a:pPr>
            <a:endParaRPr lang="en-US" altLang="el-GR" sz="2400" dirty="0"/>
          </a:p>
          <a:p>
            <a:pPr lvl="1">
              <a:lnSpc>
                <a:spcPct val="80000"/>
              </a:lnSpc>
            </a:pPr>
            <a:r>
              <a:rPr lang="en-US" altLang="el-GR" sz="2400" dirty="0"/>
              <a:t>He refused to alter his principles and drunk it</a:t>
            </a:r>
            <a:endParaRPr lang="el-GR" dirty="0"/>
          </a:p>
        </p:txBody>
      </p:sp>
    </p:spTree>
  </p:cSld>
  <p:clrMapOvr>
    <a:masterClrMapping/>
  </p:clrMapOvr>
  <p:transition>
    <p:newsflash/>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6250" y="640823"/>
            <a:ext cx="2563994" cy="5583148"/>
          </a:xfrm>
        </p:spPr>
        <p:txBody>
          <a:bodyPr anchor="ctr">
            <a:normAutofit/>
          </a:bodyPr>
          <a:lstStyle/>
          <a:p>
            <a:r>
              <a:rPr lang="en-US" sz="4000"/>
              <a:t>Core Questions in Philosophy</a:t>
            </a:r>
          </a:p>
        </p:txBody>
      </p:sp>
      <p:sp>
        <p:nvSpPr>
          <p:cNvPr id="2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44313" y="3465005"/>
            <a:ext cx="5410200" cy="13716"/>
          </a:xfrm>
          <a:custGeom>
            <a:avLst/>
            <a:gdLst>
              <a:gd name="connsiteX0" fmla="*/ 0 w 5410200"/>
              <a:gd name="connsiteY0" fmla="*/ 0 h 13716"/>
              <a:gd name="connsiteX1" fmla="*/ 568071 w 5410200"/>
              <a:gd name="connsiteY1" fmla="*/ 0 h 13716"/>
              <a:gd name="connsiteX2" fmla="*/ 1298448 w 5410200"/>
              <a:gd name="connsiteY2" fmla="*/ 0 h 13716"/>
              <a:gd name="connsiteX3" fmla="*/ 1920621 w 5410200"/>
              <a:gd name="connsiteY3" fmla="*/ 0 h 13716"/>
              <a:gd name="connsiteX4" fmla="*/ 2488692 w 5410200"/>
              <a:gd name="connsiteY4" fmla="*/ 0 h 13716"/>
              <a:gd name="connsiteX5" fmla="*/ 3219069 w 5410200"/>
              <a:gd name="connsiteY5" fmla="*/ 0 h 13716"/>
              <a:gd name="connsiteX6" fmla="*/ 3895344 w 5410200"/>
              <a:gd name="connsiteY6" fmla="*/ 0 h 13716"/>
              <a:gd name="connsiteX7" fmla="*/ 4571619 w 5410200"/>
              <a:gd name="connsiteY7" fmla="*/ 0 h 13716"/>
              <a:gd name="connsiteX8" fmla="*/ 5410200 w 5410200"/>
              <a:gd name="connsiteY8" fmla="*/ 0 h 13716"/>
              <a:gd name="connsiteX9" fmla="*/ 5410200 w 5410200"/>
              <a:gd name="connsiteY9" fmla="*/ 13716 h 13716"/>
              <a:gd name="connsiteX10" fmla="*/ 4842129 w 5410200"/>
              <a:gd name="connsiteY10" fmla="*/ 13716 h 13716"/>
              <a:gd name="connsiteX11" fmla="*/ 4328160 w 5410200"/>
              <a:gd name="connsiteY11" fmla="*/ 13716 h 13716"/>
              <a:gd name="connsiteX12" fmla="*/ 3597783 w 5410200"/>
              <a:gd name="connsiteY12" fmla="*/ 13716 h 13716"/>
              <a:gd name="connsiteX13" fmla="*/ 3029712 w 5410200"/>
              <a:gd name="connsiteY13" fmla="*/ 13716 h 13716"/>
              <a:gd name="connsiteX14" fmla="*/ 2299335 w 5410200"/>
              <a:gd name="connsiteY14" fmla="*/ 13716 h 13716"/>
              <a:gd name="connsiteX15" fmla="*/ 1514856 w 5410200"/>
              <a:gd name="connsiteY15" fmla="*/ 13716 h 13716"/>
              <a:gd name="connsiteX16" fmla="*/ 892683 w 5410200"/>
              <a:gd name="connsiteY16" fmla="*/ 13716 h 13716"/>
              <a:gd name="connsiteX17" fmla="*/ 0 w 5410200"/>
              <a:gd name="connsiteY17" fmla="*/ 13716 h 13716"/>
              <a:gd name="connsiteX18" fmla="*/ 0 w 5410200"/>
              <a:gd name="connsiteY18"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3716"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09587" y="2854"/>
                  <a:pt x="5409791" y="9451"/>
                  <a:pt x="5410200" y="13716"/>
                </a:cubicBezTo>
                <a:cubicBezTo>
                  <a:pt x="5139060" y="2179"/>
                  <a:pt x="5121593" y="26463"/>
                  <a:pt x="4842129" y="13716"/>
                </a:cubicBezTo>
                <a:cubicBezTo>
                  <a:pt x="4562665" y="969"/>
                  <a:pt x="4448273" y="4915"/>
                  <a:pt x="4328160" y="13716"/>
                </a:cubicBezTo>
                <a:cubicBezTo>
                  <a:pt x="4208047" y="22517"/>
                  <a:pt x="3760936" y="17995"/>
                  <a:pt x="3597783" y="13716"/>
                </a:cubicBezTo>
                <a:cubicBezTo>
                  <a:pt x="3434630" y="9437"/>
                  <a:pt x="3299718" y="28641"/>
                  <a:pt x="3029712" y="13716"/>
                </a:cubicBezTo>
                <a:cubicBezTo>
                  <a:pt x="2759706" y="-1209"/>
                  <a:pt x="2640159" y="22822"/>
                  <a:pt x="2299335" y="13716"/>
                </a:cubicBezTo>
                <a:cubicBezTo>
                  <a:pt x="1958511" y="4610"/>
                  <a:pt x="1801186" y="24413"/>
                  <a:pt x="1514856" y="13716"/>
                </a:cubicBezTo>
                <a:cubicBezTo>
                  <a:pt x="1228526" y="3019"/>
                  <a:pt x="1063509" y="-9877"/>
                  <a:pt x="892683" y="13716"/>
                </a:cubicBezTo>
                <a:cubicBezTo>
                  <a:pt x="721857" y="37309"/>
                  <a:pt x="186945" y="-25469"/>
                  <a:pt x="0" y="13716"/>
                </a:cubicBezTo>
                <a:cubicBezTo>
                  <a:pt x="-342" y="9537"/>
                  <a:pt x="-97" y="6817"/>
                  <a:pt x="0" y="0"/>
                </a:cubicBezTo>
                <a:close/>
              </a:path>
              <a:path w="5410200" h="13716"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10660" y="2787"/>
                  <a:pt x="5410166" y="9748"/>
                  <a:pt x="5410200" y="13716"/>
                </a:cubicBezTo>
                <a:cubicBezTo>
                  <a:pt x="5163327" y="36922"/>
                  <a:pt x="5008749" y="6121"/>
                  <a:pt x="4842129" y="13716"/>
                </a:cubicBezTo>
                <a:cubicBezTo>
                  <a:pt x="4675509" y="21311"/>
                  <a:pt x="4433401" y="-5187"/>
                  <a:pt x="4165854" y="13716"/>
                </a:cubicBezTo>
                <a:cubicBezTo>
                  <a:pt x="3898308" y="32619"/>
                  <a:pt x="3809032" y="-13282"/>
                  <a:pt x="3543681" y="13716"/>
                </a:cubicBezTo>
                <a:cubicBezTo>
                  <a:pt x="3278330" y="40714"/>
                  <a:pt x="3073876" y="-20489"/>
                  <a:pt x="2759202" y="13716"/>
                </a:cubicBezTo>
                <a:cubicBezTo>
                  <a:pt x="2444528" y="47921"/>
                  <a:pt x="2204144" y="-1200"/>
                  <a:pt x="1974723" y="13716"/>
                </a:cubicBezTo>
                <a:cubicBezTo>
                  <a:pt x="1745302" y="28632"/>
                  <a:pt x="1602335" y="26918"/>
                  <a:pt x="1406652" y="13716"/>
                </a:cubicBezTo>
                <a:cubicBezTo>
                  <a:pt x="1210969" y="514"/>
                  <a:pt x="923948" y="-1411"/>
                  <a:pt x="730377" y="13716"/>
                </a:cubicBezTo>
                <a:cubicBezTo>
                  <a:pt x="536806" y="28843"/>
                  <a:pt x="336496" y="-4713"/>
                  <a:pt x="0" y="13716"/>
                </a:cubicBezTo>
                <a:cubicBezTo>
                  <a:pt x="-535" y="9547"/>
                  <a:pt x="488" y="451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7" name="Content Placeholder 2">
            <a:extLst>
              <a:ext uri="{FF2B5EF4-FFF2-40B4-BE49-F238E27FC236}">
                <a16:creationId xmlns:a16="http://schemas.microsoft.com/office/drawing/2014/main" id="{3D7DD46E-C87B-5C67-EEFF-79BBC82E4058}"/>
              </a:ext>
            </a:extLst>
          </p:cNvPr>
          <p:cNvGraphicFramePr>
            <a:graphicFrameLocks noGrp="1"/>
          </p:cNvGraphicFramePr>
          <p:nvPr>
            <p:ph idx="1"/>
            <p:extLst>
              <p:ext uri="{D42A27DB-BD31-4B8C-83A1-F6EECF244321}">
                <p14:modId xmlns:p14="http://schemas.microsoft.com/office/powerpoint/2010/main" val="2312232685"/>
              </p:ext>
            </p:extLst>
          </p:nvPr>
        </p:nvGraphicFramePr>
        <p:xfrm>
          <a:off x="3486013" y="640822"/>
          <a:ext cx="5175384" cy="5536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a:solidFill>
                  <a:srgbClr val="FF0000"/>
                </a:solidFill>
              </a:rPr>
              <a:t>Plato</a:t>
            </a:r>
            <a:r>
              <a:rPr lang="en-US" b="1">
                <a:solidFill>
                  <a:srgbClr val="00B0F0"/>
                </a:solidFill>
              </a:rPr>
              <a:t> </a:t>
            </a:r>
            <a:r>
              <a:rPr lang="en-US" sz="3100"/>
              <a:t>(427–347 BCE)</a:t>
            </a:r>
            <a:br>
              <a:rPr lang="en-US" sz="3100"/>
            </a:br>
            <a:r>
              <a:rPr lang="en-US"/>
              <a:t>The Idealist -  World of Ideas</a:t>
            </a:r>
            <a:endParaRPr lang="en-US" dirty="0"/>
          </a:p>
        </p:txBody>
      </p:sp>
      <p:sp>
        <p:nvSpPr>
          <p:cNvPr id="3" name="Content Placeholder 2"/>
          <p:cNvSpPr>
            <a:spLocks noGrp="1"/>
          </p:cNvSpPr>
          <p:nvPr>
            <p:ph idx="1"/>
          </p:nvPr>
        </p:nvSpPr>
        <p:spPr>
          <a:xfrm>
            <a:off x="121920" y="1630680"/>
            <a:ext cx="5897880" cy="4525963"/>
          </a:xfrm>
        </p:spPr>
        <p:txBody>
          <a:bodyPr>
            <a:noAutofit/>
          </a:bodyPr>
          <a:lstStyle/>
          <a:p>
            <a:r>
              <a:rPr lang="en-US" sz="2300" dirty="0"/>
              <a:t>student of Socrates, founded the Academy in Athens</a:t>
            </a:r>
          </a:p>
          <a:p>
            <a:endParaRPr lang="en-US" sz="2300" dirty="0"/>
          </a:p>
          <a:p>
            <a:r>
              <a:rPr lang="en-US" sz="2300" dirty="0"/>
              <a:t>Developed the Theory of Forms — eternal, perfect ideals beyond the physical world</a:t>
            </a:r>
          </a:p>
          <a:p>
            <a:endParaRPr lang="en-US" sz="2300" dirty="0"/>
          </a:p>
          <a:p>
            <a:r>
              <a:rPr lang="en-US" sz="2300" dirty="0"/>
              <a:t>Wrote dialogues: Republic, Symposium, Phaedo, </a:t>
            </a:r>
            <a:r>
              <a:rPr lang="en-US" sz="2300" dirty="0" err="1"/>
              <a:t>etc</a:t>
            </a:r>
            <a:endParaRPr lang="en-US" sz="2300" dirty="0"/>
          </a:p>
          <a:p>
            <a:r>
              <a:rPr lang="en-US" sz="2300" dirty="0"/>
              <a:t>The Allegory of the Cave: knowledge through philosophical enlightenment</a:t>
            </a:r>
          </a:p>
          <a:p>
            <a:r>
              <a:rPr lang="en-US" sz="2300" dirty="0"/>
              <a:t>Believed philosopher-kings should rule</a:t>
            </a:r>
          </a:p>
          <a:p>
            <a:r>
              <a:rPr lang="en-US" sz="2300" dirty="0"/>
              <a:t>Emphasized reason, education, and the soul’s immortality</a:t>
            </a:r>
          </a:p>
        </p:txBody>
      </p:sp>
      <p:pic>
        <p:nvPicPr>
          <p:cNvPr id="4098" name="Picture 2" descr="Biography of Plato">
            <a:extLst>
              <a:ext uri="{FF2B5EF4-FFF2-40B4-BE49-F238E27FC236}">
                <a16:creationId xmlns:a16="http://schemas.microsoft.com/office/drawing/2014/main" id="{D9894E25-F795-23B3-DE05-20C53C6D3B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9800" y="2293462"/>
            <a:ext cx="2854036" cy="3200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E563FB3F-89A0-D52E-B112-A6C62E431DF3}"/>
              </a:ext>
            </a:extLst>
          </p:cNvPr>
          <p:cNvSpPr>
            <a:spLocks noGrp="1" noChangeArrowheads="1"/>
          </p:cNvSpPr>
          <p:nvPr>
            <p:ph type="title"/>
          </p:nvPr>
        </p:nvSpPr>
        <p:spPr/>
        <p:txBody>
          <a:bodyPr>
            <a:normAutofit fontScale="90000"/>
          </a:bodyPr>
          <a:lstStyle/>
          <a:p>
            <a:r>
              <a:rPr lang="en-US" b="1" dirty="0">
                <a:solidFill>
                  <a:srgbClr val="FF0000"/>
                </a:solidFill>
              </a:rPr>
              <a:t>Plato</a:t>
            </a:r>
            <a:br>
              <a:rPr lang="en-US" altLang="el-GR" b="1" dirty="0"/>
            </a:br>
            <a:r>
              <a:rPr lang="en-US" altLang="el-GR" dirty="0"/>
              <a:t>The World of Ideas</a:t>
            </a:r>
          </a:p>
        </p:txBody>
      </p:sp>
      <p:sp>
        <p:nvSpPr>
          <p:cNvPr id="47107" name="Rectangle 3">
            <a:extLst>
              <a:ext uri="{FF2B5EF4-FFF2-40B4-BE49-F238E27FC236}">
                <a16:creationId xmlns:a16="http://schemas.microsoft.com/office/drawing/2014/main" id="{C88C7441-E0DF-D9F4-9A02-AC793AC86969}"/>
              </a:ext>
            </a:extLst>
          </p:cNvPr>
          <p:cNvSpPr>
            <a:spLocks noGrp="1" noChangeArrowheads="1"/>
          </p:cNvSpPr>
          <p:nvPr>
            <p:ph type="body" idx="1"/>
          </p:nvPr>
        </p:nvSpPr>
        <p:spPr>
          <a:xfrm>
            <a:off x="0" y="1600200"/>
            <a:ext cx="9144000" cy="5257800"/>
          </a:xfrm>
        </p:spPr>
        <p:txBody>
          <a:bodyPr>
            <a:noAutofit/>
          </a:bodyPr>
          <a:lstStyle/>
          <a:p>
            <a:pPr>
              <a:lnSpc>
                <a:spcPct val="80000"/>
              </a:lnSpc>
            </a:pPr>
            <a:r>
              <a:rPr lang="en-US" altLang="el-GR" sz="2400" dirty="0"/>
              <a:t>Truth resides in the World of Ideas. Not in the world made known through the senses</a:t>
            </a:r>
          </a:p>
          <a:p>
            <a:pPr lvl="1">
              <a:lnSpc>
                <a:spcPct val="80000"/>
              </a:lnSpc>
            </a:pPr>
            <a:endParaRPr lang="en-US" altLang="el-GR" sz="2400" dirty="0"/>
          </a:p>
          <a:p>
            <a:pPr>
              <a:lnSpc>
                <a:spcPct val="80000"/>
              </a:lnSpc>
            </a:pPr>
            <a:r>
              <a:rPr lang="en-US" altLang="el-GR" sz="2400" dirty="0"/>
              <a:t>People form opinions of beauty or justice from observing what they think is beautiful or just in the material world</a:t>
            </a:r>
          </a:p>
          <a:p>
            <a:pPr lvl="1">
              <a:lnSpc>
                <a:spcPct val="80000"/>
              </a:lnSpc>
            </a:pPr>
            <a:r>
              <a:rPr lang="en-US" altLang="el-GR" sz="2400" dirty="0"/>
              <a:t>But since nothing is perfect in the material world, this opinion is distorted and imperfect</a:t>
            </a:r>
          </a:p>
          <a:p>
            <a:pPr lvl="1">
              <a:lnSpc>
                <a:spcPct val="80000"/>
              </a:lnSpc>
            </a:pPr>
            <a:r>
              <a:rPr lang="en-US" altLang="el-GR" sz="2400" dirty="0"/>
              <a:t>One who aspires to true knowledge must go beyond sensory perception and try to grasp with their mind the Idea of Beauty or Justice in the World of Ideas</a:t>
            </a:r>
          </a:p>
          <a:p>
            <a:pPr marL="457200" lvl="1" indent="0">
              <a:lnSpc>
                <a:spcPct val="80000"/>
              </a:lnSpc>
              <a:buNone/>
            </a:pPr>
            <a:endParaRPr lang="en-US" altLang="el-GR" sz="2400" dirty="0"/>
          </a:p>
          <a:p>
            <a:pPr>
              <a:lnSpc>
                <a:spcPct val="80000"/>
              </a:lnSpc>
            </a:pPr>
            <a:r>
              <a:rPr lang="en-US" altLang="el-GR" sz="2400" dirty="0"/>
              <a:t>Plato saw the material world as unstable, transitory, and imperfect while the World of Ideas was eternal and universally valid</a:t>
            </a:r>
          </a:p>
          <a:p>
            <a:pPr lvl="1">
              <a:lnSpc>
                <a:spcPct val="80000"/>
              </a:lnSpc>
            </a:pPr>
            <a:r>
              <a:rPr lang="en-US" altLang="el-GR" sz="2400" dirty="0"/>
              <a:t>True wisdom is obtained through knowledge of the Ideas, not the imperfect reflection of these Ideas that we perceive with the senses</a:t>
            </a:r>
          </a:p>
        </p:txBody>
      </p:sp>
    </p:spTree>
    <p:extLst>
      <p:ext uri="{BB962C8B-B14F-4D97-AF65-F5344CB8AC3E}">
        <p14:creationId xmlns:p14="http://schemas.microsoft.com/office/powerpoint/2010/main" val="42767151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Aristotle</a:t>
            </a:r>
            <a:r>
              <a:rPr lang="en-US" b="1" dirty="0">
                <a:solidFill>
                  <a:srgbClr val="FF0000"/>
                </a:solidFill>
              </a:rPr>
              <a:t> </a:t>
            </a:r>
            <a:r>
              <a:rPr lang="en-US" sz="3100" dirty="0"/>
              <a:t>(384–322 BCE)</a:t>
            </a:r>
            <a:br>
              <a:rPr lang="en-US" sz="3100" b="1" dirty="0">
                <a:solidFill>
                  <a:srgbClr val="FF0000"/>
                </a:solidFill>
              </a:rPr>
            </a:br>
            <a:r>
              <a:rPr lang="en-US" dirty="0"/>
              <a:t>T</a:t>
            </a:r>
            <a:r>
              <a:rPr dirty="0"/>
              <a:t>he Empiricist</a:t>
            </a:r>
          </a:p>
        </p:txBody>
      </p:sp>
      <p:sp>
        <p:nvSpPr>
          <p:cNvPr id="3" name="Content Placeholder 2"/>
          <p:cNvSpPr>
            <a:spLocks noGrp="1"/>
          </p:cNvSpPr>
          <p:nvPr>
            <p:ph idx="1"/>
          </p:nvPr>
        </p:nvSpPr>
        <p:spPr>
          <a:xfrm>
            <a:off x="289560" y="1600200"/>
            <a:ext cx="8595360" cy="4983162"/>
          </a:xfrm>
        </p:spPr>
        <p:txBody>
          <a:bodyPr>
            <a:noAutofit/>
          </a:bodyPr>
          <a:lstStyle/>
          <a:p>
            <a:r>
              <a:rPr sz="2600" dirty="0"/>
              <a:t>student of Plato, tutor of Alexander the Grea</a:t>
            </a:r>
            <a:r>
              <a:rPr lang="en-US" sz="2600" dirty="0"/>
              <a:t>t,</a:t>
            </a:r>
          </a:p>
          <a:p>
            <a:pPr marL="0" indent="0">
              <a:buNone/>
            </a:pPr>
            <a:r>
              <a:rPr lang="en-US" sz="2600" dirty="0"/>
              <a:t>     Founded the Lyceum</a:t>
            </a:r>
            <a:endParaRPr sz="2600" dirty="0"/>
          </a:p>
          <a:p>
            <a:r>
              <a:rPr sz="2600" dirty="0"/>
              <a:t>Studied biology, logic, ethics, politics — </a:t>
            </a:r>
            <a:r>
              <a:rPr lang="en-US" sz="2600" dirty="0"/>
              <a:t>founder</a:t>
            </a:r>
            <a:r>
              <a:rPr sz="2600" dirty="0"/>
              <a:t> of many sciences</a:t>
            </a:r>
            <a:endParaRPr lang="en-US" sz="2600" dirty="0"/>
          </a:p>
          <a:p>
            <a:endParaRPr sz="2600" dirty="0"/>
          </a:p>
          <a:p>
            <a:r>
              <a:rPr sz="2600" dirty="0"/>
              <a:t>Rejected Plato’s Forms; believed knowledge comes from observation</a:t>
            </a:r>
          </a:p>
          <a:p>
            <a:r>
              <a:rPr sz="2600" dirty="0"/>
              <a:t>Ethics: the 'Golden Mean' — virtue lies between extremes</a:t>
            </a:r>
          </a:p>
          <a:p>
            <a:r>
              <a:rPr sz="2600" dirty="0"/>
              <a:t>Politics: best government balances monarchy, aristocracy, and democracy</a:t>
            </a:r>
          </a:p>
          <a:p>
            <a:r>
              <a:rPr sz="2600" dirty="0"/>
              <a:t>emphasized classification and logic</a:t>
            </a:r>
          </a:p>
        </p:txBody>
      </p:sp>
      <p:pic>
        <p:nvPicPr>
          <p:cNvPr id="24578" name="Picture 2" descr="Who was Aristotle? Classical Liberal Arts Academy">
            <a:extLst>
              <a:ext uri="{FF2B5EF4-FFF2-40B4-BE49-F238E27FC236}">
                <a16:creationId xmlns:a16="http://schemas.microsoft.com/office/drawing/2014/main" id="{6B82A5E5-8E52-DD45-A941-7482ACE93D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0400" y="274638"/>
            <a:ext cx="2133600" cy="21431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Virtue and the Good Life in Greece</a:t>
            </a:r>
          </a:p>
        </p:txBody>
      </p:sp>
      <p:sp>
        <p:nvSpPr>
          <p:cNvPr id="3" name="Content Placeholder 2"/>
          <p:cNvSpPr>
            <a:spLocks noGrp="1"/>
          </p:cNvSpPr>
          <p:nvPr>
            <p:ph idx="1"/>
          </p:nvPr>
        </p:nvSpPr>
        <p:spPr/>
        <p:txBody>
          <a:bodyPr>
            <a:normAutofit lnSpcReduction="10000"/>
          </a:bodyPr>
          <a:lstStyle/>
          <a:p>
            <a:r>
              <a:rPr dirty="0"/>
              <a:t>Socratic ethics: "The unexamined life is not worth living"</a:t>
            </a:r>
            <a:endParaRPr lang="en-US" dirty="0"/>
          </a:p>
          <a:p>
            <a:pPr marL="0" indent="0">
              <a:buNone/>
            </a:pPr>
            <a:endParaRPr dirty="0"/>
          </a:p>
          <a:p>
            <a:r>
              <a:rPr dirty="0"/>
              <a:t>Aristotle: eudaimonia (flourishing)</a:t>
            </a:r>
            <a:endParaRPr lang="en-US" dirty="0"/>
          </a:p>
          <a:p>
            <a:pPr marL="0" indent="0">
              <a:buNone/>
            </a:pPr>
            <a:r>
              <a:rPr lang="en-US" dirty="0"/>
              <a:t>                     </a:t>
            </a:r>
            <a:r>
              <a:rPr dirty="0"/>
              <a:t>golden mean</a:t>
            </a:r>
          </a:p>
          <a:p>
            <a:pPr marL="0" indent="0">
              <a:buNone/>
            </a:pPr>
            <a:r>
              <a:rPr lang="en-US" dirty="0"/>
              <a:t>	                </a:t>
            </a:r>
            <a:r>
              <a:rPr dirty="0"/>
              <a:t>"Knowing yourself is the beginning </a:t>
            </a:r>
            <a:r>
              <a:rPr lang="en-US" dirty="0"/>
              <a:t> </a:t>
            </a:r>
          </a:p>
          <a:p>
            <a:pPr marL="0" indent="0">
              <a:buNone/>
            </a:pPr>
            <a:r>
              <a:rPr lang="en-US" dirty="0"/>
              <a:t>                     </a:t>
            </a:r>
            <a:r>
              <a:rPr dirty="0"/>
              <a:t>of</a:t>
            </a:r>
            <a:r>
              <a:rPr lang="en-US" dirty="0"/>
              <a:t> </a:t>
            </a:r>
            <a:r>
              <a:rPr dirty="0"/>
              <a:t>all wisdom."</a:t>
            </a:r>
          </a:p>
          <a:p>
            <a:pPr marL="0" indent="0">
              <a:buNone/>
            </a:pPr>
            <a:r>
              <a:rPr lang="en-US" altLang="ja-JP" dirty="0">
                <a:solidFill>
                  <a:srgbClr val="FF0000"/>
                </a:solidFill>
              </a:rPr>
              <a:t>    				</a:t>
            </a:r>
            <a:r>
              <a:rPr lang="ja-JP" altLang="en-US" dirty="0">
                <a:solidFill>
                  <a:srgbClr val="FF0000"/>
                </a:solidFill>
              </a:rPr>
              <a:t>自知之明是智慧的开始</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1153572"/>
            <a:ext cx="2400300" cy="4461163"/>
          </a:xfrm>
        </p:spPr>
        <p:txBody>
          <a:bodyPr>
            <a:normAutofit/>
          </a:bodyPr>
          <a:lstStyle/>
          <a:p>
            <a:r>
              <a:rPr lang="en-US" sz="3700" dirty="0">
                <a:solidFill>
                  <a:srgbClr val="FFFFFF"/>
                </a:solidFill>
              </a:rPr>
              <a:t>Ancient Greek Philosophy Overview</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2455479"/>
            <a:ext cx="3062575"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125454" y="591344"/>
            <a:ext cx="6016259" cy="5585619"/>
          </a:xfrm>
        </p:spPr>
        <p:txBody>
          <a:bodyPr anchor="ctr">
            <a:normAutofit/>
          </a:bodyPr>
          <a:lstStyle/>
          <a:p>
            <a:pPr>
              <a:lnSpc>
                <a:spcPct val="90000"/>
              </a:lnSpc>
            </a:pPr>
            <a:r>
              <a:rPr dirty="0"/>
              <a:t>Pre-Socratics</a:t>
            </a:r>
            <a:endParaRPr lang="en-US" dirty="0"/>
          </a:p>
          <a:p>
            <a:pPr marL="0" indent="0">
              <a:lnSpc>
                <a:spcPct val="90000"/>
              </a:lnSpc>
              <a:buNone/>
            </a:pPr>
            <a:r>
              <a:rPr lang="en-US" dirty="0"/>
              <a:t>	</a:t>
            </a:r>
            <a:r>
              <a:rPr dirty="0"/>
              <a:t>Heraclitus </a:t>
            </a:r>
            <a:r>
              <a:rPr lang="en-US" dirty="0"/>
              <a:t>- </a:t>
            </a:r>
            <a:r>
              <a:rPr dirty="0"/>
              <a:t>change </a:t>
            </a:r>
            <a:r>
              <a:rPr lang="en-US" dirty="0"/>
              <a:t>	</a:t>
            </a:r>
            <a:r>
              <a:rPr dirty="0"/>
              <a:t>Pythagoras </a:t>
            </a:r>
            <a:r>
              <a:rPr lang="en-US" dirty="0"/>
              <a:t>- </a:t>
            </a:r>
            <a:r>
              <a:rPr dirty="0"/>
              <a:t>order</a:t>
            </a:r>
            <a:endParaRPr lang="el-GR" dirty="0"/>
          </a:p>
          <a:p>
            <a:pPr>
              <a:lnSpc>
                <a:spcPct val="90000"/>
              </a:lnSpc>
            </a:pPr>
            <a:r>
              <a:rPr dirty="0"/>
              <a:t>Socrates</a:t>
            </a:r>
            <a:r>
              <a:rPr lang="en-US" dirty="0"/>
              <a:t> - </a:t>
            </a:r>
            <a:r>
              <a:rPr dirty="0"/>
              <a:t>questionin</a:t>
            </a:r>
            <a:r>
              <a:rPr lang="en-US" dirty="0"/>
              <a:t>g, </a:t>
            </a:r>
            <a:r>
              <a:rPr dirty="0"/>
              <a:t>ethics</a:t>
            </a:r>
            <a:endParaRPr lang="el-GR" dirty="0"/>
          </a:p>
          <a:p>
            <a:pPr>
              <a:lnSpc>
                <a:spcPct val="90000"/>
              </a:lnSpc>
            </a:pPr>
            <a:r>
              <a:rPr dirty="0"/>
              <a:t>Plato</a:t>
            </a:r>
            <a:r>
              <a:rPr lang="en-US" dirty="0"/>
              <a:t> - </a:t>
            </a:r>
            <a:r>
              <a:rPr dirty="0"/>
              <a:t>ideal forms, the soul</a:t>
            </a:r>
            <a:endParaRPr lang="el-GR" dirty="0"/>
          </a:p>
          <a:p>
            <a:pPr>
              <a:lnSpc>
                <a:spcPct val="90000"/>
              </a:lnSpc>
            </a:pPr>
            <a:r>
              <a:rPr dirty="0"/>
              <a:t>Aristotle</a:t>
            </a:r>
            <a:r>
              <a:rPr lang="en-US" dirty="0"/>
              <a:t> - </a:t>
            </a:r>
            <a:r>
              <a:rPr dirty="0"/>
              <a:t>virtue, logic, purpose</a:t>
            </a:r>
            <a:endParaRPr lang="el-GR" dirty="0"/>
          </a:p>
          <a:p>
            <a:pPr marL="0" indent="0">
              <a:lnSpc>
                <a:spcPct val="90000"/>
              </a:lnSpc>
              <a:buNone/>
            </a:pPr>
            <a:endParaRPr lang="el-G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45CA18-03F8-C8A3-78DB-86C716C8D727}"/>
            </a:ext>
          </a:extLst>
        </p:cNvPr>
        <p:cNvGrpSpPr/>
        <p:nvPr/>
      </p:nvGrpSpPr>
      <p:grpSpPr>
        <a:xfrm>
          <a:off x="0" y="0"/>
          <a:ext cx="0" cy="0"/>
          <a:chOff x="0" y="0"/>
          <a:chExt cx="0" cy="0"/>
        </a:xfrm>
      </p:grpSpPr>
      <p:pic>
        <p:nvPicPr>
          <p:cNvPr id="1026" name="Picture 2" descr="Generated image">
            <a:extLst>
              <a:ext uri="{FF2B5EF4-FFF2-40B4-BE49-F238E27FC236}">
                <a16:creationId xmlns:a16="http://schemas.microsoft.com/office/drawing/2014/main" id="{31FA4DA6-AB6F-6CCC-F78B-09AB3D1AC6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22305" b="3011"/>
          <a:stretch>
            <a:fillRect/>
          </a:stretch>
        </p:blipFill>
        <p:spPr bwMode="auto">
          <a:xfrm>
            <a:off x="20" y="10"/>
            <a:ext cx="9143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a:noFill/>
          <a:extLst>
            <a:ext uri="{909E8E84-426E-40DD-AFC4-6F175D3DCCD1}">
              <a14:hiddenFill xmlns:a14="http://schemas.microsoft.com/office/drawing/2010/main">
                <a:solidFill>
                  <a:srgbClr val="FFFFFF"/>
                </a:solidFill>
              </a14:hiddenFill>
            </a:ext>
          </a:extLst>
        </p:spPr>
      </p:pic>
      <p:sp>
        <p:nvSpPr>
          <p:cNvPr id="3" name="Subtitle 2">
            <a:extLst>
              <a:ext uri="{FF2B5EF4-FFF2-40B4-BE49-F238E27FC236}">
                <a16:creationId xmlns:a16="http://schemas.microsoft.com/office/drawing/2014/main" id="{ED826BC7-B715-1ABE-81C5-45EB0022BA68}"/>
              </a:ext>
            </a:extLst>
          </p:cNvPr>
          <p:cNvSpPr>
            <a:spLocks noGrp="1"/>
          </p:cNvSpPr>
          <p:nvPr>
            <p:ph type="subTitle" idx="1"/>
          </p:nvPr>
        </p:nvSpPr>
        <p:spPr>
          <a:xfrm>
            <a:off x="2210560" y="5097779"/>
            <a:ext cx="5173220" cy="1399223"/>
          </a:xfrm>
        </p:spPr>
        <p:txBody>
          <a:bodyPr vert="horz" lIns="91440" tIns="45720" rIns="91440" bIns="45720" rtlCol="0" anchor="ctr">
            <a:normAutofit/>
          </a:bodyPr>
          <a:lstStyle/>
          <a:p>
            <a:pPr defTabSz="914400">
              <a:lnSpc>
                <a:spcPct val="90000"/>
              </a:lnSpc>
            </a:pPr>
            <a:r>
              <a:rPr lang="en-US" sz="2800" b="1" dirty="0">
                <a:solidFill>
                  <a:schemeClr val="tx1"/>
                </a:solidFill>
              </a:rPr>
              <a:t>Wisdom across civilizations</a:t>
            </a:r>
          </a:p>
          <a:p>
            <a:pPr defTabSz="914400">
              <a:lnSpc>
                <a:spcPct val="90000"/>
              </a:lnSpc>
            </a:pPr>
            <a:endParaRPr lang="en-US" sz="2800" b="1" dirty="0">
              <a:solidFill>
                <a:schemeClr val="tx1"/>
              </a:solidFill>
            </a:endParaRPr>
          </a:p>
        </p:txBody>
      </p:sp>
    </p:spTree>
    <p:extLst>
      <p:ext uri="{BB962C8B-B14F-4D97-AF65-F5344CB8AC3E}">
        <p14:creationId xmlns:p14="http://schemas.microsoft.com/office/powerpoint/2010/main" val="40392662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736"/>
            <a:ext cx="8229600" cy="2095182"/>
          </a:xfrm>
        </p:spPr>
        <p:txBody>
          <a:bodyPr>
            <a:normAutofit/>
          </a:bodyPr>
          <a:lstStyle/>
          <a:p>
            <a:pPr>
              <a:lnSpc>
                <a:spcPct val="90000"/>
              </a:lnSpc>
            </a:pPr>
            <a:r>
              <a:rPr sz="4000" b="1" dirty="0">
                <a:solidFill>
                  <a:srgbClr val="FF0000"/>
                </a:solidFill>
              </a:rPr>
              <a:t>Ancient Chinese Philosoph</a:t>
            </a:r>
            <a:r>
              <a:rPr lang="en-US" sz="4000" b="1" dirty="0">
                <a:solidFill>
                  <a:srgbClr val="FF0000"/>
                </a:solidFill>
              </a:rPr>
              <a:t>y</a:t>
            </a:r>
            <a:br>
              <a:rPr lang="en-US" sz="4000" b="1" dirty="0">
                <a:solidFill>
                  <a:srgbClr val="FF0000"/>
                </a:solidFill>
              </a:rPr>
            </a:br>
            <a:r>
              <a:rPr lang="ja-JP" altLang="en-US" sz="4000" b="1" dirty="0"/>
              <a:t>哲学 </a:t>
            </a:r>
            <a:r>
              <a:rPr lang="en-US" altLang="ja-JP" sz="2800" dirty="0"/>
              <a:t>(</a:t>
            </a:r>
            <a:r>
              <a:rPr lang="en-US" sz="2800" dirty="0" err="1"/>
              <a:t>zhéxué</a:t>
            </a:r>
            <a:r>
              <a:rPr lang="en-US" sz="2800" dirty="0"/>
              <a:t>)</a:t>
            </a:r>
            <a:br>
              <a:rPr lang="en-US" sz="2800" dirty="0"/>
            </a:br>
            <a:r>
              <a:rPr lang="en-US" sz="4000" dirty="0"/>
              <a:t>     study of wisdom</a:t>
            </a:r>
            <a:endParaRPr sz="4000" b="1" dirty="0">
              <a:solidFill>
                <a:srgbClr val="FF0000"/>
              </a:solidFill>
            </a:endParaRPr>
          </a:p>
        </p:txBody>
      </p:sp>
      <p:sp>
        <p:nvSpPr>
          <p:cNvPr id="3" name="Content Placeholder 2"/>
          <p:cNvSpPr>
            <a:spLocks noGrp="1"/>
          </p:cNvSpPr>
          <p:nvPr>
            <p:ph idx="1"/>
          </p:nvPr>
        </p:nvSpPr>
        <p:spPr>
          <a:xfrm>
            <a:off x="457200" y="2346959"/>
            <a:ext cx="8229600" cy="4525963"/>
          </a:xfrm>
        </p:spPr>
        <p:txBody>
          <a:bodyPr>
            <a:normAutofit fontScale="85000" lnSpcReduction="10000"/>
          </a:bodyPr>
          <a:lstStyle/>
          <a:p>
            <a:r>
              <a:rPr dirty="0"/>
              <a:t>Chinese philosophy emerged during the Eastern Zhou dynasty, particularly the Warring States period</a:t>
            </a:r>
            <a:endParaRPr lang="en-US" dirty="0"/>
          </a:p>
          <a:p>
            <a:endParaRPr dirty="0"/>
          </a:p>
          <a:p>
            <a:r>
              <a:rPr dirty="0"/>
              <a:t>Focused on harmony, morality, governance, and nature</a:t>
            </a:r>
            <a:endParaRPr lang="en-US" dirty="0"/>
          </a:p>
          <a:p>
            <a:endParaRPr dirty="0"/>
          </a:p>
          <a:p>
            <a:r>
              <a:rPr dirty="0"/>
              <a:t>The 'Hundred Schools of Thought' flourished around 6th–3rd century BCE</a:t>
            </a:r>
            <a:endParaRPr lang="en-US" dirty="0"/>
          </a:p>
          <a:p>
            <a:endParaRPr dirty="0"/>
          </a:p>
          <a:p>
            <a:r>
              <a:rPr dirty="0"/>
              <a:t>Major traditions:</a:t>
            </a:r>
            <a:endParaRPr lang="en-US" dirty="0"/>
          </a:p>
          <a:p>
            <a:pPr marL="0" indent="0">
              <a:buNone/>
            </a:pPr>
            <a:r>
              <a:rPr lang="en-US" dirty="0"/>
              <a:t>    </a:t>
            </a:r>
            <a:r>
              <a:rPr b="1" dirty="0">
                <a:solidFill>
                  <a:srgbClr val="00B0F0"/>
                </a:solidFill>
              </a:rPr>
              <a:t>Confucianism, Daoism, Mohism, Legalism</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Laozi</a:t>
            </a:r>
            <a:r>
              <a:rPr lang="en-US" b="1" dirty="0">
                <a:solidFill>
                  <a:srgbClr val="FF0000"/>
                </a:solidFill>
              </a:rPr>
              <a:t> </a:t>
            </a:r>
            <a:r>
              <a:rPr lang="en-US" sz="3100" dirty="0"/>
              <a:t>(6th c. BCE) </a:t>
            </a:r>
            <a:br>
              <a:rPr lang="en-US" dirty="0"/>
            </a:br>
            <a:r>
              <a:rPr dirty="0"/>
              <a:t>The Philosopher of the Dao</a:t>
            </a:r>
          </a:p>
        </p:txBody>
      </p:sp>
      <p:sp>
        <p:nvSpPr>
          <p:cNvPr id="3" name="Content Placeholder 2"/>
          <p:cNvSpPr>
            <a:spLocks noGrp="1"/>
          </p:cNvSpPr>
          <p:nvPr>
            <p:ph idx="1"/>
          </p:nvPr>
        </p:nvSpPr>
        <p:spPr>
          <a:xfrm>
            <a:off x="335280" y="1768157"/>
            <a:ext cx="8229600" cy="4525963"/>
          </a:xfrm>
        </p:spPr>
        <p:txBody>
          <a:bodyPr>
            <a:noAutofit/>
          </a:bodyPr>
          <a:lstStyle/>
          <a:p>
            <a:r>
              <a:rPr sz="2500" dirty="0"/>
              <a:t>Laozi is credited with writing th</a:t>
            </a:r>
            <a:r>
              <a:rPr lang="en-US" sz="2500" dirty="0"/>
              <a:t>e</a:t>
            </a:r>
          </a:p>
          <a:p>
            <a:pPr marL="0" indent="0">
              <a:buNone/>
            </a:pPr>
            <a:r>
              <a:rPr lang="en-US" sz="2500" dirty="0"/>
              <a:t>    </a:t>
            </a:r>
            <a:r>
              <a:rPr sz="2500" dirty="0"/>
              <a:t> Dao De Jing (</a:t>
            </a:r>
            <a:r>
              <a:rPr sz="2500" dirty="0" err="1"/>
              <a:t>道德经</a:t>
            </a:r>
            <a:r>
              <a:rPr sz="2500" dirty="0"/>
              <a:t>)</a:t>
            </a:r>
            <a:endParaRPr lang="en-US" sz="2500" dirty="0"/>
          </a:p>
          <a:p>
            <a:pPr marL="0" indent="0">
              <a:buNone/>
            </a:pPr>
            <a:endParaRPr sz="2500" dirty="0"/>
          </a:p>
          <a:p>
            <a:r>
              <a:rPr sz="2500" dirty="0"/>
              <a:t>Dao (道): the natural</a:t>
            </a:r>
            <a:r>
              <a:rPr lang="en-US" sz="2500" dirty="0"/>
              <a:t> </a:t>
            </a:r>
            <a:r>
              <a:rPr sz="2500" dirty="0"/>
              <a:t>way</a:t>
            </a:r>
            <a:endParaRPr lang="en-US" sz="2500" dirty="0"/>
          </a:p>
          <a:p>
            <a:pPr marL="0" indent="0">
              <a:buNone/>
            </a:pPr>
            <a:r>
              <a:rPr lang="en-US" sz="2500" dirty="0"/>
              <a:t>      </a:t>
            </a:r>
            <a:r>
              <a:rPr sz="2500" dirty="0"/>
              <a:t>of the universe</a:t>
            </a:r>
            <a:endParaRPr lang="en-US" sz="2500" dirty="0"/>
          </a:p>
          <a:p>
            <a:endParaRPr sz="2500" dirty="0"/>
          </a:p>
          <a:p>
            <a:r>
              <a:rPr sz="2500" dirty="0"/>
              <a:t>Wu Wei (</a:t>
            </a:r>
            <a:r>
              <a:rPr sz="2500" dirty="0" err="1"/>
              <a:t>无为</a:t>
            </a:r>
            <a:r>
              <a:rPr sz="2500" dirty="0"/>
              <a:t>): non-action or effortless action in harmony with nature</a:t>
            </a:r>
            <a:endParaRPr lang="en-US" sz="2500" dirty="0"/>
          </a:p>
          <a:p>
            <a:endParaRPr sz="2500" dirty="0"/>
          </a:p>
          <a:p>
            <a:r>
              <a:rPr sz="2500" dirty="0"/>
              <a:t>Valued simplicity, humility, and natural order over rules and ambition</a:t>
            </a:r>
            <a:endParaRPr lang="en-US" sz="2500" dirty="0"/>
          </a:p>
          <a:p>
            <a:pPr marL="0" indent="0">
              <a:buNone/>
            </a:pPr>
            <a:endParaRPr sz="2500" dirty="0"/>
          </a:p>
          <a:p>
            <a:r>
              <a:rPr sz="2500" dirty="0"/>
              <a:t>Influenced Chinese art, medicine, politics, and spirituality</a:t>
            </a:r>
          </a:p>
        </p:txBody>
      </p:sp>
      <p:pic>
        <p:nvPicPr>
          <p:cNvPr id="28674" name="Picture 2" descr="Laozi and the Philosophy of Flow. How we can learn | by Seyone Chithrananda  | Medium">
            <a:extLst>
              <a:ext uri="{FF2B5EF4-FFF2-40B4-BE49-F238E27FC236}">
                <a16:creationId xmlns:a16="http://schemas.microsoft.com/office/drawing/2014/main" id="{911C893E-D351-B04E-A145-5ADDB7F0A1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4521" y="1531937"/>
            <a:ext cx="2575560" cy="26571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26265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Confucius</a:t>
            </a:r>
            <a:r>
              <a:rPr dirty="0"/>
              <a:t> </a:t>
            </a:r>
            <a:r>
              <a:rPr lang="en-US" sz="3100" dirty="0"/>
              <a:t>(551–479 BCE) </a:t>
            </a:r>
            <a:br>
              <a:rPr lang="en-US" dirty="0"/>
            </a:br>
            <a:r>
              <a:rPr dirty="0"/>
              <a:t>The Teacher of Humanity</a:t>
            </a:r>
          </a:p>
        </p:txBody>
      </p:sp>
      <p:sp>
        <p:nvSpPr>
          <p:cNvPr id="3" name="Content Placeholder 2"/>
          <p:cNvSpPr>
            <a:spLocks noGrp="1"/>
          </p:cNvSpPr>
          <p:nvPr>
            <p:ph idx="1"/>
          </p:nvPr>
        </p:nvSpPr>
        <p:spPr>
          <a:xfrm>
            <a:off x="457200" y="1767840"/>
            <a:ext cx="8229600" cy="4815522"/>
          </a:xfrm>
        </p:spPr>
        <p:txBody>
          <a:bodyPr>
            <a:normAutofit fontScale="85000" lnSpcReduction="10000"/>
          </a:bodyPr>
          <a:lstStyle/>
          <a:p>
            <a:r>
              <a:rPr dirty="0"/>
              <a:t>emphasized ethics, education, and social harmony</a:t>
            </a:r>
            <a:endParaRPr lang="en-US" dirty="0"/>
          </a:p>
          <a:p>
            <a:endParaRPr dirty="0"/>
          </a:p>
          <a:p>
            <a:r>
              <a:rPr dirty="0"/>
              <a:t>Core virtues:</a:t>
            </a:r>
            <a:endParaRPr lang="en-US" dirty="0"/>
          </a:p>
          <a:p>
            <a:pPr marL="0" indent="0">
              <a:buNone/>
            </a:pPr>
            <a:r>
              <a:rPr lang="en-US" dirty="0"/>
              <a:t>	</a:t>
            </a:r>
            <a:r>
              <a:rPr dirty="0"/>
              <a:t>Ren (仁, benevolence)</a:t>
            </a:r>
            <a:endParaRPr lang="en-US" dirty="0"/>
          </a:p>
          <a:p>
            <a:pPr marL="0" indent="0">
              <a:buNone/>
            </a:pPr>
            <a:r>
              <a:rPr lang="en-US" dirty="0"/>
              <a:t>	</a:t>
            </a:r>
            <a:r>
              <a:rPr dirty="0"/>
              <a:t>Li (礼, ritual propriety)</a:t>
            </a:r>
            <a:endParaRPr lang="en-US" dirty="0"/>
          </a:p>
          <a:p>
            <a:pPr marL="0" indent="0">
              <a:buNone/>
            </a:pPr>
            <a:r>
              <a:rPr lang="en-US" dirty="0"/>
              <a:t>      </a:t>
            </a:r>
            <a:r>
              <a:rPr dirty="0"/>
              <a:t>Yi (义, righteousness)</a:t>
            </a:r>
            <a:endParaRPr lang="en-US" dirty="0"/>
          </a:p>
          <a:p>
            <a:pPr marL="0" indent="0">
              <a:buNone/>
            </a:pPr>
            <a:endParaRPr dirty="0"/>
          </a:p>
          <a:p>
            <a:r>
              <a:rPr dirty="0"/>
              <a:t>Stressed filial piety and moral leadership</a:t>
            </a:r>
          </a:p>
          <a:p>
            <a:r>
              <a:rPr dirty="0"/>
              <a:t>Believed good society starts with cultivation of virtue</a:t>
            </a:r>
          </a:p>
          <a:p>
            <a:r>
              <a:rPr dirty="0"/>
              <a:t>Collected teachings in the Analects (</a:t>
            </a:r>
            <a:r>
              <a:rPr dirty="0" err="1"/>
              <a:t>论语</a:t>
            </a:r>
            <a:r>
              <a:rPr dirty="0"/>
              <a:t>)</a:t>
            </a:r>
          </a:p>
        </p:txBody>
      </p:sp>
      <p:pic>
        <p:nvPicPr>
          <p:cNvPr id="26626" name="Picture 2" descr="Confucius—facts and information | National Geographic">
            <a:extLst>
              <a:ext uri="{FF2B5EF4-FFF2-40B4-BE49-F238E27FC236}">
                <a16:creationId xmlns:a16="http://schemas.microsoft.com/office/drawing/2014/main" id="{98FD146F-4EDE-E68F-8CC5-A0962BF025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85423" y="2361247"/>
            <a:ext cx="1895475" cy="2409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Mencius and Xunzi</a:t>
            </a:r>
            <a:br>
              <a:rPr lang="en-US" dirty="0"/>
            </a:br>
            <a:r>
              <a:rPr dirty="0"/>
              <a:t>Confucian Debate</a:t>
            </a:r>
          </a:p>
        </p:txBody>
      </p:sp>
      <p:sp>
        <p:nvSpPr>
          <p:cNvPr id="3" name="Content Placeholder 2"/>
          <p:cNvSpPr>
            <a:spLocks noGrp="1"/>
          </p:cNvSpPr>
          <p:nvPr>
            <p:ph idx="1"/>
          </p:nvPr>
        </p:nvSpPr>
        <p:spPr>
          <a:xfrm>
            <a:off x="457200" y="1600200"/>
            <a:ext cx="8808720" cy="4525963"/>
          </a:xfrm>
        </p:spPr>
        <p:txBody>
          <a:bodyPr>
            <a:normAutofit fontScale="85000" lnSpcReduction="10000"/>
          </a:bodyPr>
          <a:lstStyle/>
          <a:p>
            <a:pPr marL="0" indent="0">
              <a:buNone/>
            </a:pPr>
            <a:r>
              <a:rPr dirty="0"/>
              <a:t>Two major Confucian thinkers with contrasting views of human nature</a:t>
            </a:r>
            <a:endParaRPr lang="en-US" dirty="0"/>
          </a:p>
          <a:p>
            <a:pPr marL="0" indent="0">
              <a:buNone/>
            </a:pPr>
            <a:endParaRPr dirty="0"/>
          </a:p>
          <a:p>
            <a:r>
              <a:rPr dirty="0"/>
              <a:t>Mencius (</a:t>
            </a:r>
            <a:r>
              <a:rPr dirty="0" err="1"/>
              <a:t>孟子</a:t>
            </a:r>
            <a:r>
              <a:rPr dirty="0"/>
              <a:t>): Humans are naturally good;</a:t>
            </a:r>
            <a:endParaRPr lang="en-US" dirty="0"/>
          </a:p>
          <a:p>
            <a:pPr marL="0" indent="0">
              <a:buNone/>
            </a:pPr>
            <a:r>
              <a:rPr lang="en-US" dirty="0"/>
              <a:t>                                   </a:t>
            </a:r>
            <a:r>
              <a:rPr dirty="0"/>
              <a:t>society should nurture this</a:t>
            </a:r>
            <a:endParaRPr lang="en-US" dirty="0"/>
          </a:p>
          <a:p>
            <a:endParaRPr dirty="0"/>
          </a:p>
          <a:p>
            <a:r>
              <a:rPr dirty="0"/>
              <a:t>Xunzi (</a:t>
            </a:r>
            <a:r>
              <a:rPr dirty="0" err="1"/>
              <a:t>荀子</a:t>
            </a:r>
            <a:r>
              <a:rPr dirty="0"/>
              <a:t>): Humans are naturally selfish;</a:t>
            </a:r>
            <a:endParaRPr lang="en-US" dirty="0"/>
          </a:p>
          <a:p>
            <a:pPr marL="0" indent="0">
              <a:buNone/>
            </a:pPr>
            <a:r>
              <a:rPr lang="en-US" dirty="0"/>
              <a:t>                             </a:t>
            </a:r>
            <a:r>
              <a:rPr dirty="0"/>
              <a:t>need ritual and education to be good</a:t>
            </a:r>
            <a:endParaRPr lang="en-US" dirty="0"/>
          </a:p>
          <a:p>
            <a:endParaRPr dirty="0"/>
          </a:p>
          <a:p>
            <a:pPr marL="0" indent="0">
              <a:buNone/>
            </a:pPr>
            <a:r>
              <a:rPr dirty="0"/>
              <a:t>Both emphasized moral education and virtuous leadership</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5" name="Εικόνα 24" descr="Εικόνα που περιέχει κείμενο, διάγραμμα, γραμματοσειρά, στιγμιότυπο οθόνης">
            <a:extLst>
              <a:ext uri="{FF2B5EF4-FFF2-40B4-BE49-F238E27FC236}">
                <a16:creationId xmlns:a16="http://schemas.microsoft.com/office/drawing/2014/main" id="{A3A27287-191B-314A-9B77-6B041EB271C3}"/>
              </a:ext>
            </a:extLst>
          </p:cNvPr>
          <p:cNvPicPr>
            <a:picLocks noChangeAspect="1"/>
          </p:cNvPicPr>
          <p:nvPr/>
        </p:nvPicPr>
        <p:blipFill>
          <a:blip r:embed="rId2"/>
          <a:stretch>
            <a:fillRect/>
          </a:stretch>
        </p:blipFill>
        <p:spPr>
          <a:xfrm>
            <a:off x="205152" y="-899747"/>
            <a:ext cx="8329248" cy="8329248"/>
          </a:xfrm>
          <a:prstGeom prst="rect">
            <a:avLst/>
          </a:prstGeom>
        </p:spPr>
      </p:pic>
      <p:sp>
        <p:nvSpPr>
          <p:cNvPr id="26" name="TextBox 25">
            <a:extLst>
              <a:ext uri="{FF2B5EF4-FFF2-40B4-BE49-F238E27FC236}">
                <a16:creationId xmlns:a16="http://schemas.microsoft.com/office/drawing/2014/main" id="{62921B39-71DC-0FB7-A828-CC77AB15A6C7}"/>
              </a:ext>
            </a:extLst>
          </p:cNvPr>
          <p:cNvSpPr txBox="1"/>
          <p:nvPr/>
        </p:nvSpPr>
        <p:spPr>
          <a:xfrm>
            <a:off x="1327582" y="146394"/>
            <a:ext cx="4194418" cy="954107"/>
          </a:xfrm>
          <a:prstGeom prst="rect">
            <a:avLst/>
          </a:prstGeom>
          <a:noFill/>
        </p:spPr>
        <p:txBody>
          <a:bodyPr wrap="none" rtlCol="0">
            <a:spAutoFit/>
          </a:bodyPr>
          <a:lstStyle/>
          <a:p>
            <a:r>
              <a:rPr lang="en-US" sz="2800" b="1" dirty="0">
                <a:solidFill>
                  <a:srgbClr val="FF0000"/>
                </a:solidFill>
              </a:rPr>
              <a:t>Ancient Greek </a:t>
            </a:r>
            <a:r>
              <a:rPr lang="es-ES" sz="2800" b="1" dirty="0">
                <a:solidFill>
                  <a:srgbClr val="FF0000"/>
                </a:solidFill>
              </a:rPr>
              <a:t>and</a:t>
            </a:r>
            <a:r>
              <a:rPr lang="en-US" sz="2800" b="1" dirty="0">
                <a:solidFill>
                  <a:srgbClr val="FF0000"/>
                </a:solidFill>
              </a:rPr>
              <a:t> Chinese</a:t>
            </a:r>
          </a:p>
          <a:p>
            <a:r>
              <a:rPr lang="en-US" sz="2800" b="1" dirty="0">
                <a:solidFill>
                  <a:srgbClr val="FF0000"/>
                </a:solidFill>
              </a:rPr>
              <a:t>Philosophers</a:t>
            </a:r>
          </a:p>
        </p:txBody>
      </p:sp>
    </p:spTree>
    <p:extLst>
      <p:ext uri="{BB962C8B-B14F-4D97-AF65-F5344CB8AC3E}">
        <p14:creationId xmlns:p14="http://schemas.microsoft.com/office/powerpoint/2010/main" val="18963528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Zhuangzi</a:t>
            </a:r>
            <a:r>
              <a:rPr lang="en-US" b="1" dirty="0">
                <a:solidFill>
                  <a:srgbClr val="FF0000"/>
                </a:solidFill>
              </a:rPr>
              <a:t> </a:t>
            </a:r>
            <a:r>
              <a:rPr lang="en-US" sz="3100" dirty="0"/>
              <a:t>(4th c. BCE) </a:t>
            </a:r>
            <a:br>
              <a:rPr lang="en-US" dirty="0"/>
            </a:br>
            <a:r>
              <a:rPr dirty="0"/>
              <a:t>The Free Spirit of Daoism</a:t>
            </a:r>
          </a:p>
        </p:txBody>
      </p:sp>
      <p:sp>
        <p:nvSpPr>
          <p:cNvPr id="3" name="Content Placeholder 2"/>
          <p:cNvSpPr>
            <a:spLocks noGrp="1"/>
          </p:cNvSpPr>
          <p:nvPr>
            <p:ph idx="1"/>
          </p:nvPr>
        </p:nvSpPr>
        <p:spPr>
          <a:xfrm>
            <a:off x="457200" y="1782762"/>
            <a:ext cx="8229600" cy="4815840"/>
          </a:xfrm>
        </p:spPr>
        <p:txBody>
          <a:bodyPr>
            <a:normAutofit lnSpcReduction="10000"/>
          </a:bodyPr>
          <a:lstStyle/>
          <a:p>
            <a:r>
              <a:rPr sz="2400" dirty="0"/>
              <a:t>Zhuangzi used stories and paradoxes</a:t>
            </a:r>
            <a:endParaRPr lang="en-US" sz="2400" dirty="0"/>
          </a:p>
          <a:p>
            <a:pPr marL="0" indent="0">
              <a:buNone/>
            </a:pPr>
            <a:r>
              <a:rPr lang="en-US" sz="2400" dirty="0"/>
              <a:t>     </a:t>
            </a:r>
            <a:r>
              <a:rPr sz="2400" dirty="0"/>
              <a:t>to express Daoist philosophy</a:t>
            </a:r>
            <a:endParaRPr lang="en-US" sz="2400" dirty="0"/>
          </a:p>
          <a:p>
            <a:pPr marL="0" indent="0">
              <a:buNone/>
            </a:pPr>
            <a:endParaRPr sz="2400" dirty="0"/>
          </a:p>
          <a:p>
            <a:r>
              <a:rPr sz="2400" dirty="0"/>
              <a:t>Emphasized spontaneity,</a:t>
            </a:r>
            <a:endParaRPr lang="en-US" sz="2400" dirty="0"/>
          </a:p>
          <a:p>
            <a:pPr marL="0" indent="0">
              <a:buNone/>
            </a:pPr>
            <a:r>
              <a:rPr lang="en-US" sz="2400" dirty="0"/>
              <a:t>     </a:t>
            </a:r>
            <a:r>
              <a:rPr sz="2400" dirty="0"/>
              <a:t>freedom from rigid thinking</a:t>
            </a:r>
            <a:endParaRPr lang="en-US" sz="2400" dirty="0"/>
          </a:p>
          <a:p>
            <a:pPr marL="0" indent="0">
              <a:buNone/>
            </a:pPr>
            <a:endParaRPr sz="2400" dirty="0"/>
          </a:p>
          <a:p>
            <a:r>
              <a:rPr sz="2400" dirty="0"/>
              <a:t>Questioned absolute knowledge and distinctions</a:t>
            </a:r>
            <a:endParaRPr lang="en-US" sz="2400" dirty="0"/>
          </a:p>
          <a:p>
            <a:endParaRPr sz="2400" dirty="0"/>
          </a:p>
          <a:p>
            <a:r>
              <a:rPr sz="2400" dirty="0"/>
              <a:t>Famous story: the butterfly dream – reality and illusion are relative</a:t>
            </a:r>
            <a:endParaRPr lang="en-US" sz="2400" dirty="0"/>
          </a:p>
          <a:p>
            <a:endParaRPr sz="2400" dirty="0"/>
          </a:p>
          <a:p>
            <a:r>
              <a:rPr sz="2400" dirty="0"/>
              <a:t>Daoism as liberation from social roles and rigid values.</a:t>
            </a:r>
          </a:p>
        </p:txBody>
      </p:sp>
      <p:pic>
        <p:nvPicPr>
          <p:cNvPr id="29698" name="Picture 2" descr="Zhuang Zi - Apps on Google Play">
            <a:extLst>
              <a:ext uri="{FF2B5EF4-FFF2-40B4-BE49-F238E27FC236}">
                <a16:creationId xmlns:a16="http://schemas.microsoft.com/office/drawing/2014/main" id="{8C09BB11-4B3E-9575-2423-A6E804DB8CF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3638" y="1782762"/>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Mohism and Legalism</a:t>
            </a:r>
            <a:br>
              <a:rPr lang="en-US" dirty="0"/>
            </a:br>
            <a:r>
              <a:rPr dirty="0"/>
              <a:t>Alternative Schools</a:t>
            </a:r>
          </a:p>
        </p:txBody>
      </p:sp>
      <p:sp>
        <p:nvSpPr>
          <p:cNvPr id="3" name="Content Placeholder 2"/>
          <p:cNvSpPr>
            <a:spLocks noGrp="1"/>
          </p:cNvSpPr>
          <p:nvPr>
            <p:ph idx="1"/>
          </p:nvPr>
        </p:nvSpPr>
        <p:spPr>
          <a:xfrm>
            <a:off x="457200" y="1844040"/>
            <a:ext cx="8229600" cy="4525963"/>
          </a:xfrm>
        </p:spPr>
        <p:txBody>
          <a:bodyPr>
            <a:normAutofit/>
          </a:bodyPr>
          <a:lstStyle/>
          <a:p>
            <a:pPr marL="0" indent="0">
              <a:buNone/>
            </a:pPr>
            <a:r>
              <a:rPr dirty="0"/>
              <a:t>Other influential traditions in Chinese thought</a:t>
            </a:r>
            <a:endParaRPr lang="en-US" dirty="0"/>
          </a:p>
          <a:p>
            <a:endParaRPr dirty="0"/>
          </a:p>
          <a:p>
            <a:r>
              <a:rPr dirty="0"/>
              <a:t>Mozi (</a:t>
            </a:r>
            <a:r>
              <a:rPr dirty="0" err="1"/>
              <a:t>墨子</a:t>
            </a:r>
            <a:r>
              <a:rPr dirty="0"/>
              <a:t>): Universal love (Jian Ai </a:t>
            </a:r>
            <a:r>
              <a:rPr dirty="0" err="1"/>
              <a:t>兼爱</a:t>
            </a:r>
            <a:r>
              <a:rPr dirty="0"/>
              <a:t>), meritocracy, opposition to war</a:t>
            </a:r>
            <a:endParaRPr lang="en-US" dirty="0"/>
          </a:p>
          <a:p>
            <a:endParaRPr dirty="0"/>
          </a:p>
          <a:p>
            <a:r>
              <a:rPr dirty="0"/>
              <a:t>Legalism (Han Feizi </a:t>
            </a:r>
            <a:r>
              <a:rPr dirty="0" err="1"/>
              <a:t>韩非子</a:t>
            </a:r>
            <a:r>
              <a:rPr dirty="0"/>
              <a:t>): Strong laws and punishments; humans need control</a:t>
            </a:r>
          </a:p>
          <a:p>
            <a:pPr marL="0" indent="0">
              <a:buNone/>
            </a:pPr>
            <a:r>
              <a:rPr lang="en-US" dirty="0"/>
              <a:t> </a:t>
            </a:r>
            <a:endParaRPr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00B0F0"/>
                </a:solidFill>
              </a:rPr>
              <a:t>Confucian Ethics and Cultivation</a:t>
            </a:r>
          </a:p>
        </p:txBody>
      </p:sp>
      <p:sp>
        <p:nvSpPr>
          <p:cNvPr id="3" name="Content Placeholder 2"/>
          <p:cNvSpPr>
            <a:spLocks noGrp="1"/>
          </p:cNvSpPr>
          <p:nvPr>
            <p:ph idx="1"/>
          </p:nvPr>
        </p:nvSpPr>
        <p:spPr/>
        <p:txBody>
          <a:bodyPr/>
          <a:lstStyle/>
          <a:p>
            <a:r>
              <a:rPr dirty="0"/>
              <a:t>Focus on family, community, social harmony</a:t>
            </a:r>
          </a:p>
          <a:p>
            <a:r>
              <a:rPr dirty="0"/>
              <a:t>Lifelong self-cultivation</a:t>
            </a:r>
          </a:p>
          <a:p>
            <a:endParaRPr dirty="0"/>
          </a:p>
          <a:p>
            <a:pPr marL="0" indent="0">
              <a:buNone/>
            </a:pPr>
            <a:r>
              <a:rPr dirty="0"/>
              <a:t>Quote: "</a:t>
            </a:r>
            <a:r>
              <a:rPr dirty="0" err="1"/>
              <a:t>君子和而不同</a:t>
            </a:r>
            <a:r>
              <a:rPr dirty="0"/>
              <a:t>"</a:t>
            </a:r>
            <a:endParaRPr lang="en-US" dirty="0"/>
          </a:p>
          <a:p>
            <a:pPr marL="0" indent="0">
              <a:buNone/>
            </a:pPr>
            <a:r>
              <a:rPr dirty="0"/>
              <a:t>The gentleman seeks harmony, not uniformity</a:t>
            </a:r>
          </a:p>
        </p:txBody>
      </p:sp>
    </p:spTree>
    <p:extLst>
      <p:ext uri="{BB962C8B-B14F-4D97-AF65-F5344CB8AC3E}">
        <p14:creationId xmlns:p14="http://schemas.microsoft.com/office/powerpoint/2010/main" val="2100902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00B0F0"/>
                </a:solidFill>
              </a:rPr>
              <a:t>Daoism and the Nature of Change</a:t>
            </a:r>
          </a:p>
        </p:txBody>
      </p:sp>
      <p:sp>
        <p:nvSpPr>
          <p:cNvPr id="3" name="Content Placeholder 2"/>
          <p:cNvSpPr>
            <a:spLocks noGrp="1"/>
          </p:cNvSpPr>
          <p:nvPr>
            <p:ph idx="1"/>
          </p:nvPr>
        </p:nvSpPr>
        <p:spPr/>
        <p:txBody>
          <a:bodyPr/>
          <a:lstStyle/>
          <a:p>
            <a:r>
              <a:rPr dirty="0"/>
              <a:t>Dao as the natural way</a:t>
            </a:r>
          </a:p>
          <a:p>
            <a:r>
              <a:rPr dirty="0"/>
              <a:t>Embrace of paradox, flow, mystery</a:t>
            </a:r>
          </a:p>
          <a:p>
            <a:endParaRPr dirty="0"/>
          </a:p>
          <a:p>
            <a:pPr marL="0" indent="0">
              <a:buNone/>
            </a:pPr>
            <a:r>
              <a:rPr dirty="0"/>
              <a:t>Quote: </a:t>
            </a:r>
            <a:r>
              <a:rPr dirty="0" err="1"/>
              <a:t>道可道，非常道</a:t>
            </a:r>
            <a:endParaRPr lang="en-US" dirty="0"/>
          </a:p>
          <a:p>
            <a:pPr marL="0" indent="0">
              <a:buNone/>
            </a:pPr>
            <a:r>
              <a:rPr lang="en-US" dirty="0"/>
              <a:t>               </a:t>
            </a:r>
            <a:r>
              <a:rPr dirty="0"/>
              <a:t>The Dao that can be spoken is not the </a:t>
            </a:r>
            <a:endParaRPr lang="en-US" dirty="0"/>
          </a:p>
          <a:p>
            <a:pPr marL="0" indent="0">
              <a:buNone/>
            </a:pPr>
            <a:r>
              <a:rPr lang="en-US" dirty="0"/>
              <a:t>               </a:t>
            </a:r>
            <a:r>
              <a:rPr dirty="0"/>
              <a:t>eternal Dao</a:t>
            </a:r>
          </a:p>
        </p:txBody>
      </p:sp>
    </p:spTree>
    <p:extLst>
      <p:ext uri="{BB962C8B-B14F-4D97-AF65-F5344CB8AC3E}">
        <p14:creationId xmlns:p14="http://schemas.microsoft.com/office/powerpoint/2010/main" val="30733409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FF0000"/>
                </a:solidFill>
              </a:rPr>
              <a:t>Comparison and Legacy</a:t>
            </a:r>
          </a:p>
        </p:txBody>
      </p:sp>
      <p:sp>
        <p:nvSpPr>
          <p:cNvPr id="3" name="Content Placeholder 2"/>
          <p:cNvSpPr>
            <a:spLocks noGrp="1"/>
          </p:cNvSpPr>
          <p:nvPr>
            <p:ph idx="1"/>
          </p:nvPr>
        </p:nvSpPr>
        <p:spPr/>
        <p:txBody>
          <a:bodyPr>
            <a:normAutofit fontScale="92500" lnSpcReduction="20000"/>
          </a:bodyPr>
          <a:lstStyle/>
          <a:p>
            <a:r>
              <a:rPr dirty="0"/>
              <a:t>Chinese philosophy shaped not only China but much of East Asia</a:t>
            </a:r>
          </a:p>
          <a:p>
            <a:r>
              <a:rPr dirty="0"/>
              <a:t>Confucianism</a:t>
            </a:r>
            <a:r>
              <a:rPr lang="el-GR" dirty="0"/>
              <a:t>: </a:t>
            </a:r>
            <a:r>
              <a:rPr dirty="0"/>
              <a:t>foundations of education, family, state</a:t>
            </a:r>
          </a:p>
          <a:p>
            <a:r>
              <a:rPr dirty="0"/>
              <a:t>Daoism</a:t>
            </a:r>
            <a:r>
              <a:rPr lang="el-GR" dirty="0"/>
              <a:t>: </a:t>
            </a:r>
            <a:r>
              <a:rPr dirty="0"/>
              <a:t>harmony with nature, health practices, mysticism.</a:t>
            </a:r>
          </a:p>
          <a:p>
            <a:r>
              <a:rPr dirty="0"/>
              <a:t>Philosophy as practical wisdom for daily life and governance.</a:t>
            </a:r>
          </a:p>
          <a:p>
            <a:r>
              <a:rPr dirty="0"/>
              <a:t>Continues to influence modern ethics, politics, and spiritual thought.</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FF0000"/>
                </a:solidFill>
              </a:rPr>
              <a:t>Chinese Philosophy – Overview</a:t>
            </a:r>
          </a:p>
        </p:txBody>
      </p:sp>
      <p:sp>
        <p:nvSpPr>
          <p:cNvPr id="3" name="Content Placeholder 2"/>
          <p:cNvSpPr>
            <a:spLocks noGrp="1"/>
          </p:cNvSpPr>
          <p:nvPr>
            <p:ph idx="1"/>
          </p:nvPr>
        </p:nvSpPr>
        <p:spPr/>
        <p:txBody>
          <a:bodyPr/>
          <a:lstStyle/>
          <a:p>
            <a:r>
              <a:rPr dirty="0"/>
              <a:t>Confucius (</a:t>
            </a:r>
            <a:r>
              <a:rPr dirty="0" err="1"/>
              <a:t>Kongzi</a:t>
            </a:r>
            <a:r>
              <a:rPr dirty="0"/>
              <a:t>): 礼 (li) ritual</a:t>
            </a:r>
            <a:endParaRPr lang="en-US" dirty="0"/>
          </a:p>
          <a:p>
            <a:pPr marL="0" indent="0">
              <a:buNone/>
            </a:pPr>
            <a:r>
              <a:rPr lang="en-US" dirty="0"/>
              <a:t>                                        </a:t>
            </a:r>
            <a:r>
              <a:rPr dirty="0"/>
              <a:t>仁 (ren) humaneness</a:t>
            </a:r>
          </a:p>
          <a:p>
            <a:r>
              <a:rPr dirty="0"/>
              <a:t>Laozi: 道 (Dao) the way</a:t>
            </a:r>
            <a:endParaRPr lang="en-US" dirty="0"/>
          </a:p>
          <a:p>
            <a:pPr marL="0" indent="0">
              <a:buNone/>
            </a:pPr>
            <a:r>
              <a:rPr lang="en-US" dirty="0"/>
              <a:t>               </a:t>
            </a:r>
            <a:r>
              <a:rPr dirty="0" err="1"/>
              <a:t>无为</a:t>
            </a:r>
            <a:r>
              <a:rPr dirty="0"/>
              <a:t> (</a:t>
            </a:r>
            <a:r>
              <a:rPr dirty="0" err="1"/>
              <a:t>wu</a:t>
            </a:r>
            <a:r>
              <a:rPr dirty="0"/>
              <a:t> </a:t>
            </a:r>
            <a:r>
              <a:rPr dirty="0" err="1"/>
              <a:t>wei</a:t>
            </a:r>
            <a:r>
              <a:rPr dirty="0"/>
              <a:t>) non-action</a:t>
            </a:r>
            <a:endParaRPr lang="en-US" dirty="0"/>
          </a:p>
          <a:p>
            <a:pPr marL="0" indent="0">
              <a:buNone/>
            </a:pPr>
            <a:endParaRPr dirty="0"/>
          </a:p>
          <a:p>
            <a:r>
              <a:rPr dirty="0"/>
              <a:t>Zhuangzi: spontaneity, freedom from rigid categories</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5AE2A7-DBCA-14E1-DF38-B0489E55E206}"/>
            </a:ext>
          </a:extLst>
        </p:cNvPr>
        <p:cNvGrpSpPr/>
        <p:nvPr/>
      </p:nvGrpSpPr>
      <p:grpSpPr>
        <a:xfrm>
          <a:off x="0" y="0"/>
          <a:ext cx="0" cy="0"/>
          <a:chOff x="0" y="0"/>
          <a:chExt cx="0" cy="0"/>
        </a:xfrm>
      </p:grpSpPr>
      <p:pic>
        <p:nvPicPr>
          <p:cNvPr id="1026" name="Picture 2" descr="Generated image">
            <a:extLst>
              <a:ext uri="{FF2B5EF4-FFF2-40B4-BE49-F238E27FC236}">
                <a16:creationId xmlns:a16="http://schemas.microsoft.com/office/drawing/2014/main" id="{E1E9991D-D065-6B6E-27A3-C9B3A38E54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22305" b="3011"/>
          <a:stretch>
            <a:fillRect/>
          </a:stretch>
        </p:blipFill>
        <p:spPr bwMode="auto">
          <a:xfrm>
            <a:off x="20" y="10"/>
            <a:ext cx="9143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a:noFill/>
          <a:extLst>
            <a:ext uri="{909E8E84-426E-40DD-AFC4-6F175D3DCCD1}">
              <a14:hiddenFill xmlns:a14="http://schemas.microsoft.com/office/drawing/2010/main">
                <a:solidFill>
                  <a:srgbClr val="FFFFFF"/>
                </a:solidFill>
              </a14:hiddenFill>
            </a:ext>
          </a:extLst>
        </p:spPr>
      </p:pic>
      <p:sp>
        <p:nvSpPr>
          <p:cNvPr id="3" name="Subtitle 2">
            <a:extLst>
              <a:ext uri="{FF2B5EF4-FFF2-40B4-BE49-F238E27FC236}">
                <a16:creationId xmlns:a16="http://schemas.microsoft.com/office/drawing/2014/main" id="{FD0647F4-D495-3B2B-37F3-BDFA6D704162}"/>
              </a:ext>
            </a:extLst>
          </p:cNvPr>
          <p:cNvSpPr>
            <a:spLocks noGrp="1"/>
          </p:cNvSpPr>
          <p:nvPr>
            <p:ph type="subTitle" idx="1"/>
          </p:nvPr>
        </p:nvSpPr>
        <p:spPr>
          <a:xfrm>
            <a:off x="2210560" y="5250179"/>
            <a:ext cx="5173220" cy="1399223"/>
          </a:xfrm>
        </p:spPr>
        <p:txBody>
          <a:bodyPr vert="horz" lIns="91440" tIns="45720" rIns="91440" bIns="45720" rtlCol="0" anchor="ctr">
            <a:normAutofit/>
          </a:bodyPr>
          <a:lstStyle/>
          <a:p>
            <a:pPr defTabSz="914400">
              <a:lnSpc>
                <a:spcPct val="90000"/>
              </a:lnSpc>
            </a:pPr>
            <a:r>
              <a:rPr lang="en-US" sz="2800" b="1" dirty="0">
                <a:solidFill>
                  <a:schemeClr val="tx1"/>
                </a:solidFill>
              </a:rPr>
              <a:t>Wisdom across civilizations</a:t>
            </a:r>
          </a:p>
          <a:p>
            <a:pPr defTabSz="914400">
              <a:lnSpc>
                <a:spcPct val="90000"/>
              </a:lnSpc>
            </a:pPr>
            <a:r>
              <a:rPr lang="en-US" sz="2800" b="1" dirty="0">
                <a:solidFill>
                  <a:srgbClr val="FF0000"/>
                </a:solidFill>
              </a:rPr>
              <a:t>Comparative Insights</a:t>
            </a:r>
            <a:endParaRPr lang="en-US" sz="2800" b="1" dirty="0">
              <a:solidFill>
                <a:schemeClr val="tx1"/>
              </a:solidFill>
            </a:endParaRPr>
          </a:p>
          <a:p>
            <a:pPr defTabSz="914400">
              <a:lnSpc>
                <a:spcPct val="90000"/>
              </a:lnSpc>
            </a:pPr>
            <a:endParaRPr lang="en-US" sz="2800" b="1" dirty="0">
              <a:solidFill>
                <a:schemeClr val="tx1"/>
              </a:solidFill>
            </a:endParaRPr>
          </a:p>
        </p:txBody>
      </p:sp>
    </p:spTree>
    <p:extLst>
      <p:ext uri="{BB962C8B-B14F-4D97-AF65-F5344CB8AC3E}">
        <p14:creationId xmlns:p14="http://schemas.microsoft.com/office/powerpoint/2010/main" val="22231615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Comparative Insights</a:t>
            </a:r>
            <a:br>
              <a:rPr lang="en-US" dirty="0"/>
            </a:br>
            <a:r>
              <a:rPr dirty="0"/>
              <a:t>Greek &amp; Chinese Philosophy</a:t>
            </a:r>
          </a:p>
        </p:txBody>
      </p:sp>
      <p:sp>
        <p:nvSpPr>
          <p:cNvPr id="3" name="Content Placeholder 2"/>
          <p:cNvSpPr>
            <a:spLocks noGrp="1"/>
          </p:cNvSpPr>
          <p:nvPr>
            <p:ph idx="1"/>
          </p:nvPr>
        </p:nvSpPr>
        <p:spPr>
          <a:xfrm>
            <a:off x="457200" y="2057082"/>
            <a:ext cx="8229600" cy="4525963"/>
          </a:xfrm>
        </p:spPr>
        <p:txBody>
          <a:bodyPr/>
          <a:lstStyle/>
          <a:p>
            <a:r>
              <a:rPr dirty="0"/>
              <a:t>Let’s explore how two great traditions approached ethics, metaphysics, and knowledge</a:t>
            </a:r>
          </a:p>
          <a:p>
            <a:endParaRPr dirty="0"/>
          </a:p>
          <a:p>
            <a:r>
              <a:rPr dirty="0"/>
              <a:t>This section encourages reflection, not judgment — finding resonance and contrast</a:t>
            </a:r>
          </a:p>
        </p:txBody>
      </p:sp>
    </p:spTree>
    <p:extLst>
      <p:ext uri="{BB962C8B-B14F-4D97-AF65-F5344CB8AC3E}">
        <p14:creationId xmlns:p14="http://schemas.microsoft.com/office/powerpoint/2010/main" val="16829075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Virtue Ethics</a:t>
            </a:r>
            <a:br>
              <a:rPr lang="en-US" dirty="0"/>
            </a:br>
            <a:r>
              <a:rPr dirty="0"/>
              <a:t>Aristotle and Confucius</a:t>
            </a:r>
          </a:p>
        </p:txBody>
      </p:sp>
      <p:sp>
        <p:nvSpPr>
          <p:cNvPr id="3" name="Content Placeholder 2"/>
          <p:cNvSpPr>
            <a:spLocks noGrp="1"/>
          </p:cNvSpPr>
          <p:nvPr>
            <p:ph idx="1"/>
          </p:nvPr>
        </p:nvSpPr>
        <p:spPr>
          <a:xfrm>
            <a:off x="457200" y="2057399"/>
            <a:ext cx="8229600" cy="4525963"/>
          </a:xfrm>
        </p:spPr>
        <p:txBody>
          <a:bodyPr/>
          <a:lstStyle/>
          <a:p>
            <a:r>
              <a:rPr b="1" dirty="0">
                <a:solidFill>
                  <a:schemeClr val="accent1"/>
                </a:solidFill>
              </a:rPr>
              <a:t>Aristotle</a:t>
            </a:r>
            <a:r>
              <a:rPr dirty="0"/>
              <a:t>: Ethical virtues through rational moderation (the golden mean)</a:t>
            </a:r>
          </a:p>
          <a:p>
            <a:r>
              <a:rPr b="1" dirty="0">
                <a:solidFill>
                  <a:schemeClr val="accent1"/>
                </a:solidFill>
              </a:rPr>
              <a:t>Confucius</a:t>
            </a:r>
            <a:r>
              <a:rPr dirty="0"/>
              <a:t>: Ethical roles and moral cultivation through ritual (li) and humaneness (ren)</a:t>
            </a:r>
          </a:p>
          <a:p>
            <a:endParaRPr dirty="0"/>
          </a:p>
          <a:p>
            <a:pPr marL="0" indent="0">
              <a:buNone/>
            </a:pPr>
            <a:r>
              <a:rPr dirty="0"/>
              <a:t>Both aimed at personal excellence and social harmony.</a:t>
            </a:r>
          </a:p>
        </p:txBody>
      </p:sp>
    </p:spTree>
    <p:extLst>
      <p:ext uri="{BB962C8B-B14F-4D97-AF65-F5344CB8AC3E}">
        <p14:creationId xmlns:p14="http://schemas.microsoft.com/office/powerpoint/2010/main" val="19584898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Logos and Dao</a:t>
            </a:r>
            <a:r>
              <a:rPr lang="el-GR" b="1" dirty="0">
                <a:solidFill>
                  <a:srgbClr val="FF0000"/>
                </a:solidFill>
              </a:rPr>
              <a:t>: </a:t>
            </a:r>
            <a:br>
              <a:rPr lang="en-US" b="1" dirty="0">
                <a:solidFill>
                  <a:srgbClr val="FF0000"/>
                </a:solidFill>
              </a:rPr>
            </a:br>
            <a:r>
              <a:rPr b="1" dirty="0">
                <a:solidFill>
                  <a:srgbClr val="FF0000"/>
                </a:solidFill>
              </a:rPr>
              <a:t>Order in the Cosmos</a:t>
            </a:r>
          </a:p>
        </p:txBody>
      </p:sp>
      <p:sp>
        <p:nvSpPr>
          <p:cNvPr id="3" name="Content Placeholder 2"/>
          <p:cNvSpPr>
            <a:spLocks noGrp="1"/>
          </p:cNvSpPr>
          <p:nvPr>
            <p:ph idx="1"/>
          </p:nvPr>
        </p:nvSpPr>
        <p:spPr>
          <a:xfrm>
            <a:off x="270933" y="2192867"/>
            <a:ext cx="8229600" cy="4525963"/>
          </a:xfrm>
        </p:spPr>
        <p:txBody>
          <a:bodyPr/>
          <a:lstStyle/>
          <a:p>
            <a:r>
              <a:rPr dirty="0"/>
              <a:t>Greek: Logos as rational order</a:t>
            </a:r>
            <a:endParaRPr lang="en-US" dirty="0"/>
          </a:p>
          <a:p>
            <a:r>
              <a:rPr dirty="0"/>
              <a:t>Chinese: Dao as dynamic way</a:t>
            </a:r>
            <a:endParaRPr lang="en-US" dirty="0"/>
          </a:p>
          <a:p>
            <a:pPr marL="0" indent="0">
              <a:buNone/>
            </a:pPr>
            <a:r>
              <a:rPr lang="en-US" dirty="0"/>
              <a:t>                    </a:t>
            </a:r>
          </a:p>
          <a:p>
            <a:pPr marL="0" indent="0">
              <a:buNone/>
            </a:pPr>
            <a:endParaRPr dirty="0"/>
          </a:p>
          <a:p>
            <a:pPr marL="0" indent="0">
              <a:buNone/>
            </a:pPr>
            <a:r>
              <a:rPr dirty="0"/>
              <a:t>Both articulate an underlying structure, but one is analytic, the other poetic.</a:t>
            </a:r>
          </a:p>
        </p:txBody>
      </p:sp>
    </p:spTree>
    <p:extLst>
      <p:ext uri="{BB962C8B-B14F-4D97-AF65-F5344CB8AC3E}">
        <p14:creationId xmlns:p14="http://schemas.microsoft.com/office/powerpoint/2010/main" val="36542569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650ABD-BC5C-0855-3833-4DFCAFA34334}"/>
            </a:ext>
          </a:extLst>
        </p:cNvPr>
        <p:cNvGrpSpPr/>
        <p:nvPr/>
      </p:nvGrpSpPr>
      <p:grpSpPr>
        <a:xfrm>
          <a:off x="0" y="0"/>
          <a:ext cx="0" cy="0"/>
          <a:chOff x="0" y="0"/>
          <a:chExt cx="0" cy="0"/>
        </a:xfrm>
      </p:grpSpPr>
      <p:pic>
        <p:nvPicPr>
          <p:cNvPr id="5" name="Εικόνα 4" descr="Εικόνα που περιέχει κείμενο, διάγραμμα, γραμματοσειρά, στιγμιότυπο οθόνης">
            <a:extLst>
              <a:ext uri="{FF2B5EF4-FFF2-40B4-BE49-F238E27FC236}">
                <a16:creationId xmlns:a16="http://schemas.microsoft.com/office/drawing/2014/main" id="{4A639277-64AF-EE24-75F9-8F9EC5538EBB}"/>
              </a:ext>
            </a:extLst>
          </p:cNvPr>
          <p:cNvPicPr>
            <a:picLocks noChangeAspect="1"/>
          </p:cNvPicPr>
          <p:nvPr/>
        </p:nvPicPr>
        <p:blipFill>
          <a:blip r:embed="rId2"/>
          <a:stretch>
            <a:fillRect/>
          </a:stretch>
        </p:blipFill>
        <p:spPr>
          <a:xfrm>
            <a:off x="205152" y="-899747"/>
            <a:ext cx="8329248" cy="8329248"/>
          </a:xfrm>
          <a:prstGeom prst="rect">
            <a:avLst/>
          </a:prstGeom>
        </p:spPr>
      </p:pic>
      <p:sp>
        <p:nvSpPr>
          <p:cNvPr id="3" name="Ορθογώνιο: Στρογγύλεμα γωνιών 2">
            <a:extLst>
              <a:ext uri="{FF2B5EF4-FFF2-40B4-BE49-F238E27FC236}">
                <a16:creationId xmlns:a16="http://schemas.microsoft.com/office/drawing/2014/main" id="{661C72A3-3526-ACF6-3F03-B03B773B83EF}"/>
              </a:ext>
            </a:extLst>
          </p:cNvPr>
          <p:cNvSpPr/>
          <p:nvPr/>
        </p:nvSpPr>
        <p:spPr>
          <a:xfrm>
            <a:off x="1226820" y="5771729"/>
            <a:ext cx="3674225" cy="484292"/>
          </a:xfrm>
          <a:prstGeom prst="round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l-GR" dirty="0">
              <a:highlight>
                <a:srgbClr val="FFFF00"/>
              </a:highlight>
            </a:endParaRPr>
          </a:p>
        </p:txBody>
      </p:sp>
      <p:sp>
        <p:nvSpPr>
          <p:cNvPr id="4" name="TextBox 3">
            <a:extLst>
              <a:ext uri="{FF2B5EF4-FFF2-40B4-BE49-F238E27FC236}">
                <a16:creationId xmlns:a16="http://schemas.microsoft.com/office/drawing/2014/main" id="{BDF1E952-DA64-86C0-3E31-8B1F50A8E05C}"/>
              </a:ext>
            </a:extLst>
          </p:cNvPr>
          <p:cNvSpPr txBox="1"/>
          <p:nvPr/>
        </p:nvSpPr>
        <p:spPr>
          <a:xfrm>
            <a:off x="4967115" y="5732801"/>
            <a:ext cx="3501215" cy="523220"/>
          </a:xfrm>
          <a:prstGeom prst="rect">
            <a:avLst/>
          </a:prstGeom>
          <a:noFill/>
        </p:spPr>
        <p:txBody>
          <a:bodyPr wrap="none" rtlCol="0">
            <a:spAutoFit/>
          </a:bodyPr>
          <a:lstStyle/>
          <a:p>
            <a:r>
              <a:rPr lang="en-US" sz="2800" b="1" dirty="0">
                <a:solidFill>
                  <a:srgbClr val="FF0000"/>
                </a:solidFill>
              </a:rPr>
              <a:t>From Mythos to Logos</a:t>
            </a:r>
            <a:endParaRPr lang="el-GR" sz="2800" b="1" dirty="0">
              <a:solidFill>
                <a:srgbClr val="FF0000"/>
              </a:solidFill>
            </a:endParaRPr>
          </a:p>
        </p:txBody>
      </p:sp>
    </p:spTree>
    <p:extLst>
      <p:ext uri="{BB962C8B-B14F-4D97-AF65-F5344CB8AC3E}">
        <p14:creationId xmlns:p14="http://schemas.microsoft.com/office/powerpoint/2010/main" val="331149557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Methods of Inquiry:</a:t>
            </a:r>
            <a:br>
              <a:rPr lang="en-US" b="1" dirty="0">
                <a:solidFill>
                  <a:srgbClr val="FF0000"/>
                </a:solidFill>
              </a:rPr>
            </a:br>
            <a:r>
              <a:rPr b="1" dirty="0">
                <a:solidFill>
                  <a:srgbClr val="FF0000"/>
                </a:solidFill>
              </a:rPr>
              <a:t>Dialectic vs. Analogy</a:t>
            </a:r>
          </a:p>
        </p:txBody>
      </p:sp>
      <p:sp>
        <p:nvSpPr>
          <p:cNvPr id="3" name="Content Placeholder 2"/>
          <p:cNvSpPr>
            <a:spLocks noGrp="1"/>
          </p:cNvSpPr>
          <p:nvPr>
            <p:ph idx="1"/>
          </p:nvPr>
        </p:nvSpPr>
        <p:spPr>
          <a:xfrm>
            <a:off x="457200" y="1985962"/>
            <a:ext cx="8229600" cy="4525963"/>
          </a:xfrm>
        </p:spPr>
        <p:txBody>
          <a:bodyPr/>
          <a:lstStyle/>
          <a:p>
            <a:r>
              <a:rPr b="1" dirty="0">
                <a:solidFill>
                  <a:schemeClr val="accent1"/>
                </a:solidFill>
              </a:rPr>
              <a:t>Socratic Method</a:t>
            </a:r>
            <a:r>
              <a:rPr dirty="0"/>
              <a:t>: Questioning to expose contradictions</a:t>
            </a:r>
          </a:p>
          <a:p>
            <a:r>
              <a:rPr b="1" dirty="0">
                <a:solidFill>
                  <a:schemeClr val="accent1"/>
                </a:solidFill>
              </a:rPr>
              <a:t>Confucian Method</a:t>
            </a:r>
            <a:r>
              <a:rPr dirty="0"/>
              <a:t>: Teaching through parables, historical analogy</a:t>
            </a:r>
          </a:p>
          <a:p>
            <a:endParaRPr dirty="0"/>
          </a:p>
          <a:p>
            <a:pPr marL="0" indent="0">
              <a:buNone/>
            </a:pPr>
            <a:r>
              <a:rPr dirty="0"/>
              <a:t>Greek emphasis on critique</a:t>
            </a:r>
            <a:endParaRPr lang="en-US" dirty="0"/>
          </a:p>
          <a:p>
            <a:pPr marL="0" indent="0">
              <a:buNone/>
            </a:pPr>
            <a:r>
              <a:rPr dirty="0"/>
              <a:t>Chinese on harmonizing tradition</a:t>
            </a:r>
          </a:p>
        </p:txBody>
      </p:sp>
    </p:spTree>
    <p:extLst>
      <p:ext uri="{BB962C8B-B14F-4D97-AF65-F5344CB8AC3E}">
        <p14:creationId xmlns:p14="http://schemas.microsoft.com/office/powerpoint/2010/main" val="30486862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b="1" dirty="0">
                <a:solidFill>
                  <a:srgbClr val="FF0000"/>
                </a:solidFill>
              </a:rPr>
              <a:t>Change and Constancy:</a:t>
            </a:r>
            <a:br>
              <a:rPr lang="en-US" b="1" dirty="0">
                <a:solidFill>
                  <a:srgbClr val="FF0000"/>
                </a:solidFill>
              </a:rPr>
            </a:br>
            <a:r>
              <a:rPr b="1" dirty="0">
                <a:solidFill>
                  <a:srgbClr val="FF0000"/>
                </a:solidFill>
              </a:rPr>
              <a:t>Heraclitus and Zhuangzi</a:t>
            </a:r>
          </a:p>
        </p:txBody>
      </p:sp>
      <p:sp>
        <p:nvSpPr>
          <p:cNvPr id="3" name="Content Placeholder 2"/>
          <p:cNvSpPr>
            <a:spLocks noGrp="1"/>
          </p:cNvSpPr>
          <p:nvPr>
            <p:ph idx="1"/>
          </p:nvPr>
        </p:nvSpPr>
        <p:spPr>
          <a:xfrm>
            <a:off x="457200" y="2057399"/>
            <a:ext cx="8229600" cy="4525963"/>
          </a:xfrm>
        </p:spPr>
        <p:txBody>
          <a:bodyPr/>
          <a:lstStyle/>
          <a:p>
            <a:r>
              <a:rPr b="1" dirty="0">
                <a:solidFill>
                  <a:schemeClr val="accent1"/>
                </a:solidFill>
              </a:rPr>
              <a:t>Heraclitus</a:t>
            </a:r>
            <a:r>
              <a:rPr dirty="0"/>
              <a:t>: “Everything flows” (Panta </a:t>
            </a:r>
            <a:r>
              <a:rPr dirty="0" err="1"/>
              <a:t>Rhei</a:t>
            </a:r>
            <a:r>
              <a:rPr dirty="0"/>
              <a:t>)</a:t>
            </a:r>
          </a:p>
          <a:p>
            <a:r>
              <a:rPr b="1" dirty="0">
                <a:solidFill>
                  <a:schemeClr val="accent1"/>
                </a:solidFill>
              </a:rPr>
              <a:t>Zhuangzi</a:t>
            </a:r>
            <a:r>
              <a:rPr dirty="0"/>
              <a:t>: Reality is dreamlike, flowing, paradoxical</a:t>
            </a:r>
          </a:p>
          <a:p>
            <a:endParaRPr dirty="0"/>
          </a:p>
          <a:p>
            <a:pPr marL="0" indent="0">
              <a:buNone/>
            </a:pPr>
            <a:r>
              <a:rPr dirty="0"/>
              <a:t>Both challenge fixed categories and embrace becoming</a:t>
            </a:r>
          </a:p>
        </p:txBody>
      </p:sp>
    </p:spTree>
    <p:extLst>
      <p:ext uri="{BB962C8B-B14F-4D97-AF65-F5344CB8AC3E}">
        <p14:creationId xmlns:p14="http://schemas.microsoft.com/office/powerpoint/2010/main" val="9584251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FF0000"/>
                </a:solidFill>
              </a:rPr>
              <a:t>Philosophy and Society</a:t>
            </a:r>
          </a:p>
        </p:txBody>
      </p:sp>
      <p:sp>
        <p:nvSpPr>
          <p:cNvPr id="3" name="Content Placeholder 2"/>
          <p:cNvSpPr>
            <a:spLocks noGrp="1"/>
          </p:cNvSpPr>
          <p:nvPr>
            <p:ph idx="1"/>
          </p:nvPr>
        </p:nvSpPr>
        <p:spPr>
          <a:xfrm>
            <a:off x="457200" y="2053695"/>
            <a:ext cx="8229600" cy="4525963"/>
          </a:xfrm>
        </p:spPr>
        <p:txBody>
          <a:bodyPr/>
          <a:lstStyle/>
          <a:p>
            <a:r>
              <a:rPr b="1" dirty="0">
                <a:solidFill>
                  <a:schemeClr val="accent1"/>
                </a:solidFill>
              </a:rPr>
              <a:t>Greek</a:t>
            </a:r>
            <a:r>
              <a:rPr dirty="0"/>
              <a:t>: Public debate, independent schools</a:t>
            </a:r>
          </a:p>
          <a:p>
            <a:r>
              <a:rPr b="1" dirty="0">
                <a:solidFill>
                  <a:schemeClr val="accent1"/>
                </a:solidFill>
              </a:rPr>
              <a:t>Chinese</a:t>
            </a:r>
            <a:r>
              <a:rPr dirty="0"/>
              <a:t>: Scholar-officials, moral governance</a:t>
            </a:r>
          </a:p>
          <a:p>
            <a:endParaRPr dirty="0"/>
          </a:p>
          <a:p>
            <a:pPr marL="0" indent="0">
              <a:buNone/>
            </a:pPr>
            <a:r>
              <a:rPr dirty="0"/>
              <a:t>Philosophy as civic virtue vs. Confucian moral-political integration.</a:t>
            </a:r>
          </a:p>
        </p:txBody>
      </p:sp>
    </p:spTree>
    <p:extLst>
      <p:ext uri="{BB962C8B-B14F-4D97-AF65-F5344CB8AC3E}">
        <p14:creationId xmlns:p14="http://schemas.microsoft.com/office/powerpoint/2010/main" val="54069153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b="1" dirty="0">
                <a:solidFill>
                  <a:srgbClr val="FF0000"/>
                </a:solidFill>
              </a:rPr>
              <a:t>Bridges Between Traditions</a:t>
            </a:r>
          </a:p>
        </p:txBody>
      </p:sp>
      <p:sp>
        <p:nvSpPr>
          <p:cNvPr id="3" name="Content Placeholder 2"/>
          <p:cNvSpPr>
            <a:spLocks noGrp="1"/>
          </p:cNvSpPr>
          <p:nvPr>
            <p:ph idx="1"/>
          </p:nvPr>
        </p:nvSpPr>
        <p:spPr/>
        <p:txBody>
          <a:bodyPr/>
          <a:lstStyle/>
          <a:p>
            <a:r>
              <a:rPr dirty="0"/>
              <a:t>Heraclitus and Laozi: change, flow, mystery</a:t>
            </a:r>
            <a:endParaRPr lang="en-US" dirty="0"/>
          </a:p>
          <a:p>
            <a:pPr marL="0" indent="0">
              <a:buNone/>
            </a:pPr>
            <a:endParaRPr dirty="0"/>
          </a:p>
          <a:p>
            <a:r>
              <a:rPr dirty="0"/>
              <a:t>Confucius and Aristotle: ethics, virtue, cultivation</a:t>
            </a:r>
            <a:endParaRPr lang="en-US" dirty="0"/>
          </a:p>
          <a:p>
            <a:endParaRPr dirty="0"/>
          </a:p>
          <a:p>
            <a:r>
              <a:rPr dirty="0"/>
              <a:t>Socratic method vs. Confucian guidance</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87998"/>
            <a:ext cx="8229600" cy="1143000"/>
          </a:xfrm>
        </p:spPr>
        <p:txBody>
          <a:bodyPr>
            <a:normAutofit fontScale="90000"/>
          </a:bodyPr>
          <a:lstStyle/>
          <a:p>
            <a:r>
              <a:rPr b="1" dirty="0">
                <a:solidFill>
                  <a:srgbClr val="FF0000"/>
                </a:solidFill>
              </a:rPr>
              <a:t>Common Ground:</a:t>
            </a:r>
            <a:br>
              <a:rPr lang="en-US" b="1" dirty="0">
                <a:solidFill>
                  <a:srgbClr val="FF0000"/>
                </a:solidFill>
              </a:rPr>
            </a:br>
            <a:r>
              <a:rPr b="1" dirty="0">
                <a:solidFill>
                  <a:srgbClr val="FF0000"/>
                </a:solidFill>
              </a:rPr>
              <a:t>The Reflective Life</a:t>
            </a:r>
          </a:p>
        </p:txBody>
      </p:sp>
      <p:sp>
        <p:nvSpPr>
          <p:cNvPr id="3" name="Content Placeholder 2"/>
          <p:cNvSpPr>
            <a:spLocks noGrp="1"/>
          </p:cNvSpPr>
          <p:nvPr>
            <p:ph idx="1"/>
          </p:nvPr>
        </p:nvSpPr>
        <p:spPr>
          <a:xfrm>
            <a:off x="457200" y="2011362"/>
            <a:ext cx="8229600" cy="4525963"/>
          </a:xfrm>
        </p:spPr>
        <p:txBody>
          <a:bodyPr/>
          <a:lstStyle/>
          <a:p>
            <a:pPr marL="0" indent="0">
              <a:buNone/>
            </a:pPr>
            <a:r>
              <a:rPr dirty="0"/>
              <a:t>Despite cultural and historical distance:</a:t>
            </a:r>
            <a:endParaRPr lang="en-US" dirty="0"/>
          </a:p>
          <a:p>
            <a:pPr marL="0" indent="0">
              <a:buNone/>
            </a:pPr>
            <a:endParaRPr dirty="0"/>
          </a:p>
          <a:p>
            <a:r>
              <a:rPr dirty="0"/>
              <a:t>Both valued self-knowledge, ethics, and harmony</a:t>
            </a:r>
            <a:endParaRPr lang="en-US" dirty="0"/>
          </a:p>
          <a:p>
            <a:endParaRPr dirty="0"/>
          </a:p>
          <a:p>
            <a:r>
              <a:rPr dirty="0"/>
              <a:t>Both shaped political theory, education, and science</a:t>
            </a:r>
          </a:p>
          <a:p>
            <a:pPr marL="0" indent="0">
              <a:buNone/>
            </a:pPr>
            <a:endParaRPr dirty="0"/>
          </a:p>
        </p:txBody>
      </p:sp>
    </p:spTree>
    <p:extLst>
      <p:ext uri="{BB962C8B-B14F-4D97-AF65-F5344CB8AC3E}">
        <p14:creationId xmlns:p14="http://schemas.microsoft.com/office/powerpoint/2010/main" val="243594381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b="1" dirty="0">
                <a:solidFill>
                  <a:srgbClr val="FF0000"/>
                </a:solidFill>
              </a:rPr>
              <a:t>Dialogue Across Cultures</a:t>
            </a:r>
          </a:p>
        </p:txBody>
      </p:sp>
      <p:sp>
        <p:nvSpPr>
          <p:cNvPr id="3" name="Content Placeholder 2"/>
          <p:cNvSpPr>
            <a:spLocks noGrp="1"/>
          </p:cNvSpPr>
          <p:nvPr>
            <p:ph idx="1"/>
          </p:nvPr>
        </p:nvSpPr>
        <p:spPr>
          <a:xfrm>
            <a:off x="457200" y="1871133"/>
            <a:ext cx="8229600" cy="4525963"/>
          </a:xfrm>
        </p:spPr>
        <p:txBody>
          <a:bodyPr/>
          <a:lstStyle/>
          <a:p>
            <a:r>
              <a:rPr dirty="0"/>
              <a:t>No single truth — only deeper understanding</a:t>
            </a:r>
            <a:endParaRPr lang="en-US" dirty="0"/>
          </a:p>
          <a:p>
            <a:endParaRPr dirty="0"/>
          </a:p>
          <a:p>
            <a:r>
              <a:rPr dirty="0"/>
              <a:t>Philosophy as bridge-building,</a:t>
            </a:r>
            <a:endParaRPr lang="en-US" dirty="0"/>
          </a:p>
          <a:p>
            <a:pPr marL="0" indent="0">
              <a:buNone/>
            </a:pPr>
            <a:r>
              <a:rPr lang="en-US" dirty="0"/>
              <a:t>    </a:t>
            </a:r>
            <a:r>
              <a:rPr dirty="0"/>
              <a:t>not competition</a:t>
            </a:r>
          </a:p>
          <a:p>
            <a:endParaRPr dirty="0"/>
          </a:p>
          <a:p>
            <a:r>
              <a:rPr dirty="0" err="1"/>
              <a:t>对话而不是对抗</a:t>
            </a:r>
            <a:r>
              <a:rPr dirty="0"/>
              <a:t> </a:t>
            </a:r>
            <a:endParaRPr lang="en-US" dirty="0"/>
          </a:p>
          <a:p>
            <a:pPr marL="0" indent="0">
              <a:buNone/>
            </a:pPr>
            <a:r>
              <a:rPr lang="en-US" dirty="0"/>
              <a:t>    </a:t>
            </a:r>
            <a:r>
              <a:rPr dirty="0"/>
              <a:t>Dialogue, not confrontation</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23734" y="821264"/>
            <a:ext cx="2794000" cy="1828800"/>
          </a:xfrm>
        </p:spPr>
        <p:txBody>
          <a:bodyPr>
            <a:noAutofit/>
          </a:bodyPr>
          <a:lstStyle/>
          <a:p>
            <a:pPr marL="0" indent="0">
              <a:buNone/>
            </a:pPr>
            <a:r>
              <a:rPr b="1" dirty="0" err="1">
                <a:solidFill>
                  <a:srgbClr val="FF0000"/>
                </a:solidFill>
              </a:rPr>
              <a:t>谢谢大家</a:t>
            </a:r>
            <a:r>
              <a:rPr b="1" dirty="0">
                <a:solidFill>
                  <a:srgbClr val="FF0000"/>
                </a:solidFill>
              </a:rPr>
              <a:t>！</a:t>
            </a:r>
            <a:endParaRPr lang="en-US" b="1" dirty="0">
              <a:solidFill>
                <a:srgbClr val="FF0000"/>
              </a:solidFill>
            </a:endParaRPr>
          </a:p>
        </p:txBody>
      </p:sp>
      <p:pic>
        <p:nvPicPr>
          <p:cNvPr id="1030" name="Picture 6" descr="Σωκράτης και Κομφούκιος: μία συνάντηση - Artviews">
            <a:extLst>
              <a:ext uri="{FF2B5EF4-FFF2-40B4-BE49-F238E27FC236}">
                <a16:creationId xmlns:a16="http://schemas.microsoft.com/office/drawing/2014/main" id="{2CC1F32B-8392-75AA-2428-C408462A90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3893" y="2132016"/>
            <a:ext cx="6736213" cy="39047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7682CC-B29E-F607-771C-8E445B960B60}"/>
            </a:ext>
          </a:extLst>
        </p:cNvPr>
        <p:cNvGrpSpPr/>
        <p:nvPr/>
      </p:nvGrpSpPr>
      <p:grpSpPr>
        <a:xfrm>
          <a:off x="0" y="0"/>
          <a:ext cx="0" cy="0"/>
          <a:chOff x="0" y="0"/>
          <a:chExt cx="0" cy="0"/>
        </a:xfrm>
      </p:grpSpPr>
      <p:pic>
        <p:nvPicPr>
          <p:cNvPr id="6" name="Εικόνα 5" descr="Εικόνα που περιέχει κείμενο, διάγραμμα, γραμματοσειρά, στιγμιότυπο οθόνης">
            <a:extLst>
              <a:ext uri="{FF2B5EF4-FFF2-40B4-BE49-F238E27FC236}">
                <a16:creationId xmlns:a16="http://schemas.microsoft.com/office/drawing/2014/main" id="{5C031754-E730-9A3E-E905-6D8ED0051325}"/>
              </a:ext>
            </a:extLst>
          </p:cNvPr>
          <p:cNvPicPr>
            <a:picLocks noChangeAspect="1"/>
          </p:cNvPicPr>
          <p:nvPr/>
        </p:nvPicPr>
        <p:blipFill>
          <a:blip r:embed="rId2"/>
          <a:stretch>
            <a:fillRect/>
          </a:stretch>
        </p:blipFill>
        <p:spPr>
          <a:xfrm>
            <a:off x="205152" y="-899747"/>
            <a:ext cx="8329248" cy="8329248"/>
          </a:xfrm>
          <a:prstGeom prst="rect">
            <a:avLst/>
          </a:prstGeom>
        </p:spPr>
      </p:pic>
      <p:sp>
        <p:nvSpPr>
          <p:cNvPr id="2" name="Ορθογώνιο: Στρογγύλεμα γωνιών 1">
            <a:extLst>
              <a:ext uri="{FF2B5EF4-FFF2-40B4-BE49-F238E27FC236}">
                <a16:creationId xmlns:a16="http://schemas.microsoft.com/office/drawing/2014/main" id="{D5D442FC-4BF8-9241-4862-9E42923D962F}"/>
              </a:ext>
            </a:extLst>
          </p:cNvPr>
          <p:cNvSpPr/>
          <p:nvPr/>
        </p:nvSpPr>
        <p:spPr>
          <a:xfrm>
            <a:off x="2244513" y="3209867"/>
            <a:ext cx="3674225" cy="261281"/>
          </a:xfrm>
          <a:prstGeom prst="round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l-GR" dirty="0">
              <a:highlight>
                <a:srgbClr val="FFFF00"/>
              </a:highlight>
            </a:endParaRPr>
          </a:p>
        </p:txBody>
      </p:sp>
      <p:sp>
        <p:nvSpPr>
          <p:cNvPr id="5" name="TextBox 4">
            <a:extLst>
              <a:ext uri="{FF2B5EF4-FFF2-40B4-BE49-F238E27FC236}">
                <a16:creationId xmlns:a16="http://schemas.microsoft.com/office/drawing/2014/main" id="{647F7B6B-14E4-B632-B05C-D814180D25EE}"/>
              </a:ext>
            </a:extLst>
          </p:cNvPr>
          <p:cNvSpPr txBox="1"/>
          <p:nvPr/>
        </p:nvSpPr>
        <p:spPr>
          <a:xfrm>
            <a:off x="6098879" y="3078897"/>
            <a:ext cx="1437060" cy="523220"/>
          </a:xfrm>
          <a:prstGeom prst="rect">
            <a:avLst/>
          </a:prstGeom>
          <a:noFill/>
        </p:spPr>
        <p:txBody>
          <a:bodyPr wrap="none" rtlCol="0">
            <a:spAutoFit/>
          </a:bodyPr>
          <a:lstStyle/>
          <a:p>
            <a:r>
              <a:rPr lang="en-US" sz="2800" b="1" dirty="0">
                <a:solidFill>
                  <a:srgbClr val="FF0000"/>
                </a:solidFill>
              </a:rPr>
              <a:t>Socrates</a:t>
            </a:r>
            <a:endParaRPr lang="el-GR" sz="2800" b="1" dirty="0">
              <a:solidFill>
                <a:srgbClr val="FF0000"/>
              </a:solidFill>
            </a:endParaRPr>
          </a:p>
        </p:txBody>
      </p:sp>
    </p:spTree>
    <p:extLst>
      <p:ext uri="{BB962C8B-B14F-4D97-AF65-F5344CB8AC3E}">
        <p14:creationId xmlns:p14="http://schemas.microsoft.com/office/powerpoint/2010/main" val="2451378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95D2E6-728A-E7CB-96BE-C3508F5932E8}"/>
            </a:ext>
          </a:extLst>
        </p:cNvPr>
        <p:cNvGrpSpPr/>
        <p:nvPr/>
      </p:nvGrpSpPr>
      <p:grpSpPr>
        <a:xfrm>
          <a:off x="0" y="0"/>
          <a:ext cx="0" cy="0"/>
          <a:chOff x="0" y="0"/>
          <a:chExt cx="0" cy="0"/>
        </a:xfrm>
      </p:grpSpPr>
      <p:pic>
        <p:nvPicPr>
          <p:cNvPr id="6" name="Εικόνα 5" descr="Εικόνα που περιέχει κείμενο, διάγραμμα, γραμματοσειρά, στιγμιότυπο οθόνης">
            <a:extLst>
              <a:ext uri="{FF2B5EF4-FFF2-40B4-BE49-F238E27FC236}">
                <a16:creationId xmlns:a16="http://schemas.microsoft.com/office/drawing/2014/main" id="{4F08E553-8063-19A1-25AB-E40990771BB7}"/>
              </a:ext>
            </a:extLst>
          </p:cNvPr>
          <p:cNvPicPr>
            <a:picLocks noChangeAspect="1"/>
          </p:cNvPicPr>
          <p:nvPr/>
        </p:nvPicPr>
        <p:blipFill>
          <a:blip r:embed="rId2"/>
          <a:stretch>
            <a:fillRect/>
          </a:stretch>
        </p:blipFill>
        <p:spPr>
          <a:xfrm>
            <a:off x="205152" y="-899747"/>
            <a:ext cx="8329248" cy="8329248"/>
          </a:xfrm>
          <a:prstGeom prst="rect">
            <a:avLst/>
          </a:prstGeom>
        </p:spPr>
      </p:pic>
      <p:sp>
        <p:nvSpPr>
          <p:cNvPr id="3" name="Ορθογώνιο: Στρογγύλεμα γωνιών 2">
            <a:extLst>
              <a:ext uri="{FF2B5EF4-FFF2-40B4-BE49-F238E27FC236}">
                <a16:creationId xmlns:a16="http://schemas.microsoft.com/office/drawing/2014/main" id="{F94BD137-9969-9CE4-9BF1-ED4708A18020}"/>
              </a:ext>
            </a:extLst>
          </p:cNvPr>
          <p:cNvSpPr/>
          <p:nvPr/>
        </p:nvSpPr>
        <p:spPr>
          <a:xfrm>
            <a:off x="1717040" y="3429000"/>
            <a:ext cx="4266293" cy="2369820"/>
          </a:xfrm>
          <a:prstGeom prst="round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l-GR" dirty="0">
              <a:highlight>
                <a:srgbClr val="FFFF00"/>
              </a:highlight>
            </a:endParaRPr>
          </a:p>
        </p:txBody>
      </p:sp>
      <p:sp>
        <p:nvSpPr>
          <p:cNvPr id="4" name="TextBox 3">
            <a:extLst>
              <a:ext uri="{FF2B5EF4-FFF2-40B4-BE49-F238E27FC236}">
                <a16:creationId xmlns:a16="http://schemas.microsoft.com/office/drawing/2014/main" id="{3AE00130-8B0D-A3E1-DA1D-5FCA396BC328}"/>
              </a:ext>
            </a:extLst>
          </p:cNvPr>
          <p:cNvSpPr txBox="1"/>
          <p:nvPr/>
        </p:nvSpPr>
        <p:spPr>
          <a:xfrm>
            <a:off x="6205950" y="4383454"/>
            <a:ext cx="1967975" cy="523220"/>
          </a:xfrm>
          <a:prstGeom prst="rect">
            <a:avLst/>
          </a:prstGeom>
          <a:noFill/>
        </p:spPr>
        <p:txBody>
          <a:bodyPr wrap="none" rtlCol="0">
            <a:spAutoFit/>
          </a:bodyPr>
          <a:lstStyle/>
          <a:p>
            <a:r>
              <a:rPr lang="en-US" sz="2800" b="1" dirty="0" err="1">
                <a:solidFill>
                  <a:srgbClr val="FF0000"/>
                </a:solidFill>
              </a:rPr>
              <a:t>Presocratics</a:t>
            </a:r>
            <a:endParaRPr lang="en-US" sz="2800" b="1" dirty="0">
              <a:solidFill>
                <a:srgbClr val="FF0000"/>
              </a:solidFill>
            </a:endParaRPr>
          </a:p>
        </p:txBody>
      </p:sp>
    </p:spTree>
    <p:extLst>
      <p:ext uri="{BB962C8B-B14F-4D97-AF65-F5344CB8AC3E}">
        <p14:creationId xmlns:p14="http://schemas.microsoft.com/office/powerpoint/2010/main" val="1340826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528BC8-9262-8DFB-9844-1D86B769DE99}"/>
            </a:ext>
          </a:extLst>
        </p:cNvPr>
        <p:cNvGrpSpPr/>
        <p:nvPr/>
      </p:nvGrpSpPr>
      <p:grpSpPr>
        <a:xfrm>
          <a:off x="0" y="0"/>
          <a:ext cx="0" cy="0"/>
          <a:chOff x="0" y="0"/>
          <a:chExt cx="0" cy="0"/>
        </a:xfrm>
      </p:grpSpPr>
      <p:pic>
        <p:nvPicPr>
          <p:cNvPr id="6" name="Εικόνα 5" descr="Εικόνα που περιέχει κείμενο, διάγραμμα, γραμματοσειρά, στιγμιότυπο οθόνης">
            <a:extLst>
              <a:ext uri="{FF2B5EF4-FFF2-40B4-BE49-F238E27FC236}">
                <a16:creationId xmlns:a16="http://schemas.microsoft.com/office/drawing/2014/main" id="{16FAA857-18B9-9001-573A-02E49BEE4541}"/>
              </a:ext>
            </a:extLst>
          </p:cNvPr>
          <p:cNvPicPr>
            <a:picLocks noChangeAspect="1"/>
          </p:cNvPicPr>
          <p:nvPr/>
        </p:nvPicPr>
        <p:blipFill>
          <a:blip r:embed="rId2"/>
          <a:stretch>
            <a:fillRect/>
          </a:stretch>
        </p:blipFill>
        <p:spPr>
          <a:xfrm>
            <a:off x="205152" y="-899747"/>
            <a:ext cx="8329248" cy="8329248"/>
          </a:xfrm>
          <a:prstGeom prst="rect">
            <a:avLst/>
          </a:prstGeom>
        </p:spPr>
      </p:pic>
      <p:sp>
        <p:nvSpPr>
          <p:cNvPr id="2" name="Ορθογώνιο: Στρογγύλεμα γωνιών 1">
            <a:extLst>
              <a:ext uri="{FF2B5EF4-FFF2-40B4-BE49-F238E27FC236}">
                <a16:creationId xmlns:a16="http://schemas.microsoft.com/office/drawing/2014/main" id="{DBB3145B-F1A6-A90D-5C89-E7BDBB82F642}"/>
              </a:ext>
            </a:extLst>
          </p:cNvPr>
          <p:cNvSpPr/>
          <p:nvPr/>
        </p:nvSpPr>
        <p:spPr>
          <a:xfrm>
            <a:off x="2583333" y="1967696"/>
            <a:ext cx="3585974" cy="1032045"/>
          </a:xfrm>
          <a:prstGeom prst="round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l-GR" dirty="0">
              <a:highlight>
                <a:srgbClr val="FFFF00"/>
              </a:highlight>
            </a:endParaRPr>
          </a:p>
        </p:txBody>
      </p:sp>
      <p:sp>
        <p:nvSpPr>
          <p:cNvPr id="5" name="TextBox 4">
            <a:extLst>
              <a:ext uri="{FF2B5EF4-FFF2-40B4-BE49-F238E27FC236}">
                <a16:creationId xmlns:a16="http://schemas.microsoft.com/office/drawing/2014/main" id="{163C48A1-137E-7E3E-F9AC-B3A35B85AD63}"/>
              </a:ext>
            </a:extLst>
          </p:cNvPr>
          <p:cNvSpPr txBox="1"/>
          <p:nvPr/>
        </p:nvSpPr>
        <p:spPr>
          <a:xfrm>
            <a:off x="6288764" y="1967696"/>
            <a:ext cx="2650084" cy="1384995"/>
          </a:xfrm>
          <a:prstGeom prst="rect">
            <a:avLst/>
          </a:prstGeom>
          <a:noFill/>
        </p:spPr>
        <p:txBody>
          <a:bodyPr wrap="none" rtlCol="0">
            <a:spAutoFit/>
          </a:bodyPr>
          <a:lstStyle/>
          <a:p>
            <a:r>
              <a:rPr lang="en-US" sz="2800" b="1" dirty="0">
                <a:solidFill>
                  <a:srgbClr val="FF0000"/>
                </a:solidFill>
              </a:rPr>
              <a:t>Classics</a:t>
            </a:r>
          </a:p>
          <a:p>
            <a:r>
              <a:rPr lang="en-US" sz="2800" b="1" dirty="0">
                <a:solidFill>
                  <a:srgbClr val="FF0000"/>
                </a:solidFill>
              </a:rPr>
              <a:t>Plato &amp; Aristotle</a:t>
            </a:r>
          </a:p>
          <a:p>
            <a:endParaRPr lang="el-GR" sz="2800" b="1" dirty="0">
              <a:solidFill>
                <a:srgbClr val="FF0000"/>
              </a:solidFill>
            </a:endParaRPr>
          </a:p>
        </p:txBody>
      </p:sp>
    </p:spTree>
    <p:extLst>
      <p:ext uri="{BB962C8B-B14F-4D97-AF65-F5344CB8AC3E}">
        <p14:creationId xmlns:p14="http://schemas.microsoft.com/office/powerpoint/2010/main" val="2825893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3F3747-6106-0AD8-1612-64A6C14227A6}"/>
            </a:ext>
          </a:extLst>
        </p:cNvPr>
        <p:cNvGrpSpPr/>
        <p:nvPr/>
      </p:nvGrpSpPr>
      <p:grpSpPr>
        <a:xfrm>
          <a:off x="0" y="0"/>
          <a:ext cx="0" cy="0"/>
          <a:chOff x="0" y="0"/>
          <a:chExt cx="0" cy="0"/>
        </a:xfrm>
      </p:grpSpPr>
      <p:pic>
        <p:nvPicPr>
          <p:cNvPr id="3" name="Εικόνα 2" descr="Εικόνα που περιέχει κείμενο, διάγραμμα, γραμματοσειρά, στιγμιότυπο οθόνης">
            <a:extLst>
              <a:ext uri="{FF2B5EF4-FFF2-40B4-BE49-F238E27FC236}">
                <a16:creationId xmlns:a16="http://schemas.microsoft.com/office/drawing/2014/main" id="{C8AB2E89-0A32-D3FE-0E27-2D3F7625F819}"/>
              </a:ext>
            </a:extLst>
          </p:cNvPr>
          <p:cNvPicPr>
            <a:picLocks noChangeAspect="1"/>
          </p:cNvPicPr>
          <p:nvPr/>
        </p:nvPicPr>
        <p:blipFill>
          <a:blip r:embed="rId2"/>
          <a:stretch>
            <a:fillRect/>
          </a:stretch>
        </p:blipFill>
        <p:spPr>
          <a:xfrm>
            <a:off x="205152" y="-899747"/>
            <a:ext cx="8329248" cy="8329248"/>
          </a:xfrm>
          <a:prstGeom prst="rect">
            <a:avLst/>
          </a:prstGeom>
        </p:spPr>
      </p:pic>
      <p:sp>
        <p:nvSpPr>
          <p:cNvPr id="2" name="Ορθογώνιο: Στρογγύλεμα γωνιών 1">
            <a:extLst>
              <a:ext uri="{FF2B5EF4-FFF2-40B4-BE49-F238E27FC236}">
                <a16:creationId xmlns:a16="http://schemas.microsoft.com/office/drawing/2014/main" id="{7F73FB5F-6633-36F8-E31B-61C1EEDDC34A}"/>
              </a:ext>
            </a:extLst>
          </p:cNvPr>
          <p:cNvSpPr/>
          <p:nvPr/>
        </p:nvSpPr>
        <p:spPr>
          <a:xfrm>
            <a:off x="3373120" y="1539240"/>
            <a:ext cx="3034462" cy="432752"/>
          </a:xfrm>
          <a:prstGeom prst="roundRect">
            <a:avLst/>
          </a:prstGeom>
          <a:noFill/>
          <a:ln w="285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l-GR" dirty="0">
              <a:highlight>
                <a:srgbClr val="FFFF00"/>
              </a:highlight>
            </a:endParaRPr>
          </a:p>
        </p:txBody>
      </p:sp>
      <p:sp>
        <p:nvSpPr>
          <p:cNvPr id="5" name="TextBox 4">
            <a:extLst>
              <a:ext uri="{FF2B5EF4-FFF2-40B4-BE49-F238E27FC236}">
                <a16:creationId xmlns:a16="http://schemas.microsoft.com/office/drawing/2014/main" id="{A0B639F5-2E45-A763-195E-E05642836FB1}"/>
              </a:ext>
            </a:extLst>
          </p:cNvPr>
          <p:cNvSpPr txBox="1"/>
          <p:nvPr/>
        </p:nvSpPr>
        <p:spPr>
          <a:xfrm>
            <a:off x="1454131" y="156110"/>
            <a:ext cx="2781339" cy="1815882"/>
          </a:xfrm>
          <a:prstGeom prst="rect">
            <a:avLst/>
          </a:prstGeom>
          <a:noFill/>
        </p:spPr>
        <p:txBody>
          <a:bodyPr wrap="none" rtlCol="0">
            <a:spAutoFit/>
          </a:bodyPr>
          <a:lstStyle/>
          <a:p>
            <a:r>
              <a:rPr lang="en-US" sz="2800" b="1" dirty="0">
                <a:solidFill>
                  <a:srgbClr val="FF0000"/>
                </a:solidFill>
              </a:rPr>
              <a:t>Hellenistic Period</a:t>
            </a:r>
          </a:p>
          <a:p>
            <a:r>
              <a:rPr lang="en-US" sz="2800" b="1" dirty="0">
                <a:solidFill>
                  <a:srgbClr val="FF0000"/>
                </a:solidFill>
              </a:rPr>
              <a:t>Stoics</a:t>
            </a:r>
          </a:p>
          <a:p>
            <a:r>
              <a:rPr lang="en-US" sz="2800" b="1" dirty="0">
                <a:solidFill>
                  <a:srgbClr val="FF0000"/>
                </a:solidFill>
              </a:rPr>
              <a:t>Epicureans</a:t>
            </a:r>
          </a:p>
          <a:p>
            <a:r>
              <a:rPr lang="en-US" sz="2800" b="1" dirty="0">
                <a:solidFill>
                  <a:srgbClr val="FF0000"/>
                </a:solidFill>
              </a:rPr>
              <a:t>Sceptics</a:t>
            </a:r>
          </a:p>
        </p:txBody>
      </p:sp>
    </p:spTree>
    <p:extLst>
      <p:ext uri="{BB962C8B-B14F-4D97-AF65-F5344CB8AC3E}">
        <p14:creationId xmlns:p14="http://schemas.microsoft.com/office/powerpoint/2010/main" val="13466484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Θέμα του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1837</TotalTime>
  <Words>2693</Words>
  <Application>Microsoft Office PowerPoint</Application>
  <PresentationFormat>Προβολή στην οθόνη (4:3)</PresentationFormat>
  <Paragraphs>364</Paragraphs>
  <Slides>56</Slides>
  <Notes>4</Notes>
  <HiddenSlides>0</HiddenSlides>
  <MMClips>0</MMClips>
  <ScaleCrop>false</ScaleCrop>
  <HeadingPairs>
    <vt:vector size="6" baseType="variant">
      <vt:variant>
        <vt:lpstr>Γραμματοσειρές που χρησιμοποιούνται</vt:lpstr>
      </vt:variant>
      <vt:variant>
        <vt:i4>3</vt:i4>
      </vt:variant>
      <vt:variant>
        <vt:lpstr>Θέμα</vt:lpstr>
      </vt:variant>
      <vt:variant>
        <vt:i4>1</vt:i4>
      </vt:variant>
      <vt:variant>
        <vt:lpstr>Τίτλοι διαφανειών</vt:lpstr>
      </vt:variant>
      <vt:variant>
        <vt:i4>56</vt:i4>
      </vt:variant>
    </vt:vector>
  </HeadingPairs>
  <TitlesOfParts>
    <vt:vector size="60" baseType="lpstr">
      <vt:lpstr>Aptos</vt:lpstr>
      <vt:lpstr>Arial</vt:lpstr>
      <vt:lpstr>Calibri</vt:lpstr>
      <vt:lpstr>Office Theme</vt:lpstr>
      <vt:lpstr>欢迎来到雅典！ Καλώς ήρθατε στην Αθήνα!</vt:lpstr>
      <vt:lpstr>Bridging Minds: Ancient Greek and Chinese Philosophy</vt:lpstr>
      <vt:lpstr>Core Questions in Philosophy</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From Mythos to Logos</vt:lpstr>
      <vt:lpstr>The birth of philosophy</vt:lpstr>
      <vt:lpstr>Philosophy Before Socrates</vt:lpstr>
      <vt:lpstr>THALES OF MILETUS</vt:lpstr>
      <vt:lpstr>THALES’ THEORY OF THE UNIVERSE</vt:lpstr>
      <vt:lpstr>THALES OF MILETUS First (West) Philosopher</vt:lpstr>
      <vt:lpstr>The Milesian School – The First Scientists</vt:lpstr>
      <vt:lpstr>Heraclitus of Ephesus 'Everything flows' – Panta Rhei</vt:lpstr>
      <vt:lpstr>Parmenides of Elea  Change is an Illusion</vt:lpstr>
      <vt:lpstr>Why the Presocratics Matter</vt:lpstr>
      <vt:lpstr>THE SOPHISTS</vt:lpstr>
      <vt:lpstr>THE SOPHISTS RHETORIC</vt:lpstr>
      <vt:lpstr>Socrates (470–399 BCE)  The Moral Philosopher</vt:lpstr>
      <vt:lpstr>Socrates</vt:lpstr>
      <vt:lpstr>Socrates</vt:lpstr>
      <vt:lpstr>Socrates The Power of Reason</vt:lpstr>
      <vt:lpstr>Socrates  Socratic Method</vt:lpstr>
      <vt:lpstr>Socrates  Socratic Method</vt:lpstr>
      <vt:lpstr>Socrates</vt:lpstr>
      <vt:lpstr>Plato (427–347 BCE) The Idealist -  World of Ideas</vt:lpstr>
      <vt:lpstr>Plato The World of Ideas</vt:lpstr>
      <vt:lpstr>Aristotle (384–322 BCE) The Empiricist</vt:lpstr>
      <vt:lpstr>Virtue and the Good Life in Greece</vt:lpstr>
      <vt:lpstr>Ancient Greek Philosophy Overview</vt:lpstr>
      <vt:lpstr>Παρουσίαση του PowerPoint</vt:lpstr>
      <vt:lpstr>Ancient Chinese Philosophy 哲学 (zhéxué)      study of wisdom</vt:lpstr>
      <vt:lpstr>Laozi (6th c. BCE)  The Philosopher of the Dao</vt:lpstr>
      <vt:lpstr>Confucius (551–479 BCE)  The Teacher of Humanity</vt:lpstr>
      <vt:lpstr>Mencius and Xunzi Confucian Debate</vt:lpstr>
      <vt:lpstr>Zhuangzi (4th c. BCE)  The Free Spirit of Daoism</vt:lpstr>
      <vt:lpstr>Mohism and Legalism Alternative Schools</vt:lpstr>
      <vt:lpstr>Confucian Ethics and Cultivation</vt:lpstr>
      <vt:lpstr>Daoism and the Nature of Change</vt:lpstr>
      <vt:lpstr>Comparison and Legacy</vt:lpstr>
      <vt:lpstr>Chinese Philosophy – Overview</vt:lpstr>
      <vt:lpstr>Παρουσίαση του PowerPoint</vt:lpstr>
      <vt:lpstr>Comparative Insights Greek &amp; Chinese Philosophy</vt:lpstr>
      <vt:lpstr>Virtue Ethics Aristotle and Confucius</vt:lpstr>
      <vt:lpstr>Logos and Dao:  Order in the Cosmos</vt:lpstr>
      <vt:lpstr>Methods of Inquiry: Dialectic vs. Analogy</vt:lpstr>
      <vt:lpstr>Change and Constancy: Heraclitus and Zhuangzi</vt:lpstr>
      <vt:lpstr>Philosophy and Society</vt:lpstr>
      <vt:lpstr>Bridges Between Traditions</vt:lpstr>
      <vt:lpstr>Common Ground: The Reflective Life</vt:lpstr>
      <vt:lpstr>Dialogue Across Cultures</vt:lpstr>
      <vt:lpstr>Παρουσίαση του PowerPoint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yotta</dc:creator>
  <cp:keywords/>
  <dc:description>generated using python-pptx</dc:description>
  <cp:lastModifiedBy>Panagiota Theodoni</cp:lastModifiedBy>
  <cp:revision>4</cp:revision>
  <dcterms:created xsi:type="dcterms:W3CDTF">2013-01-27T09:14:16Z</dcterms:created>
  <dcterms:modified xsi:type="dcterms:W3CDTF">2025-07-01T04:40:07Z</dcterms:modified>
  <cp:category/>
</cp:coreProperties>
</file>

<file path=docProps/thumbnail.jpeg>
</file>